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8"/>
  </p:notesMasterIdLst>
  <p:sldIdLst>
    <p:sldId id="258" r:id="rId2"/>
    <p:sldId id="275" r:id="rId3"/>
    <p:sldId id="276" r:id="rId4"/>
    <p:sldId id="277" r:id="rId5"/>
    <p:sldId id="319" r:id="rId6"/>
    <p:sldId id="320" r:id="rId7"/>
    <p:sldId id="278" r:id="rId8"/>
    <p:sldId id="279" r:id="rId9"/>
    <p:sldId id="280" r:id="rId10"/>
    <p:sldId id="308" r:id="rId11"/>
    <p:sldId id="302" r:id="rId12"/>
    <p:sldId id="303" r:id="rId13"/>
    <p:sldId id="328" r:id="rId14"/>
    <p:sldId id="304" r:id="rId15"/>
    <p:sldId id="282" r:id="rId16"/>
    <p:sldId id="305" r:id="rId17"/>
    <p:sldId id="306" r:id="rId18"/>
    <p:sldId id="322" r:id="rId19"/>
    <p:sldId id="323" r:id="rId20"/>
    <p:sldId id="281" r:id="rId21"/>
    <p:sldId id="315" r:id="rId22"/>
    <p:sldId id="283" r:id="rId23"/>
    <p:sldId id="309" r:id="rId24"/>
    <p:sldId id="325" r:id="rId25"/>
    <p:sldId id="326" r:id="rId26"/>
    <p:sldId id="284" r:id="rId27"/>
    <p:sldId id="285" r:id="rId28"/>
    <p:sldId id="286" r:id="rId29"/>
    <p:sldId id="287" r:id="rId30"/>
    <p:sldId id="291" r:id="rId31"/>
    <p:sldId id="324" r:id="rId32"/>
    <p:sldId id="288" r:id="rId33"/>
    <p:sldId id="289" r:id="rId34"/>
    <p:sldId id="311" r:id="rId35"/>
    <p:sldId id="290" r:id="rId36"/>
    <p:sldId id="310" r:id="rId37"/>
    <p:sldId id="292" r:id="rId38"/>
    <p:sldId id="329" r:id="rId39"/>
    <p:sldId id="327" r:id="rId40"/>
    <p:sldId id="293" r:id="rId41"/>
    <p:sldId id="294" r:id="rId42"/>
    <p:sldId id="331" r:id="rId43"/>
    <p:sldId id="312" r:id="rId44"/>
    <p:sldId id="295" r:id="rId45"/>
    <p:sldId id="296" r:id="rId46"/>
    <p:sldId id="332" r:id="rId47"/>
    <p:sldId id="297" r:id="rId48"/>
    <p:sldId id="299" r:id="rId49"/>
    <p:sldId id="298" r:id="rId50"/>
    <p:sldId id="300" r:id="rId51"/>
    <p:sldId id="313" r:id="rId52"/>
    <p:sldId id="314" r:id="rId53"/>
    <p:sldId id="301" r:id="rId54"/>
    <p:sldId id="333" r:id="rId55"/>
    <p:sldId id="334" r:id="rId56"/>
    <p:sldId id="335" r:id="rId57"/>
    <p:sldId id="336" r:id="rId58"/>
    <p:sldId id="337" r:id="rId59"/>
    <p:sldId id="339" r:id="rId60"/>
    <p:sldId id="338" r:id="rId61"/>
    <p:sldId id="341" r:id="rId62"/>
    <p:sldId id="342" r:id="rId63"/>
    <p:sldId id="340" r:id="rId64"/>
    <p:sldId id="344" r:id="rId65"/>
    <p:sldId id="343" r:id="rId66"/>
    <p:sldId id="274" r:id="rId6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00FF"/>
    <a:srgbClr val="000080"/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-1062" y="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28.10.2016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71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ORB, BRIEF, BRISK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86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3"/>
            <a:ext cx="9144000" cy="2071703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8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5"/>
            <a:ext cx="7772400" cy="1500199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1"/>
            <a:ext cx="5728688" cy="496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5"/>
            <a:ext cx="2357454" cy="496887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3" y="2170952"/>
            <a:ext cx="5897823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6" name="Параллелограмм 15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0" name="Прямоугольник 19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1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89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69"/>
            <a:ext cx="7786742" cy="1357323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3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7" name="Параллелограмм 16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0" name="Группа 19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1" name="Прямоугольник 20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4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1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4" name="Параллелограмм 13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4" name="Группа 23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5" name="Прямоугольник 24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1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6" name="Параллелограмм 15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0" name="Прямоугольник 19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1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3" name="Параллелограмм 12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17" name="Прямоугольник 16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5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8" name="Параллелограмм 17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2" name="Прямоугольник 21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3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5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3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5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8" name="Параллелограмм 17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2" name="Прямоугольник 21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3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1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1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20" name="Параллелограмм 19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3" name="Группа 22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4" name="Прямоугольник 2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Kwentar/SEC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habrahabr.ru/company/singularis" TargetMode="External"/><Relationship Id="rId13" Type="http://schemas.openxmlformats.org/officeDocument/2006/relationships/image" Target="../media/image63.jpeg"/><Relationship Id="rId3" Type="http://schemas.openxmlformats.org/officeDocument/2006/relationships/hyperlink" Target="mailto:aleksey.alekseev@singularis-lab.com" TargetMode="External"/><Relationship Id="rId7" Type="http://schemas.openxmlformats.org/officeDocument/2006/relationships/hyperlink" Target="https://www.linkedin.com/company/singularis-lab-llc" TargetMode="External"/><Relationship Id="rId12" Type="http://schemas.openxmlformats.org/officeDocument/2006/relationships/image" Target="../media/image62.png"/><Relationship Id="rId2" Type="http://schemas.openxmlformats.org/officeDocument/2006/relationships/hyperlink" Target="mailto:alexander.kataev@singularis-lab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ngularis-lab.com/" TargetMode="External"/><Relationship Id="rId11" Type="http://schemas.openxmlformats.org/officeDocument/2006/relationships/image" Target="../media/image61.jpg"/><Relationship Id="rId5" Type="http://schemas.openxmlformats.org/officeDocument/2006/relationships/image" Target="../media/image59.jpeg"/><Relationship Id="rId10" Type="http://schemas.openxmlformats.org/officeDocument/2006/relationships/image" Target="../media/image60.png"/><Relationship Id="rId4" Type="http://schemas.openxmlformats.org/officeDocument/2006/relationships/image" Target="../media/image58.jpeg"/><Relationship Id="rId9" Type="http://schemas.openxmlformats.org/officeDocument/2006/relationships/hyperlink" Target="http://vk.com/singularis_la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1700809"/>
            <a:ext cx="8179320" cy="1872208"/>
          </a:xfrm>
        </p:spPr>
        <p:txBody>
          <a:bodyPr>
            <a:normAutofit fontScale="90000"/>
          </a:bodyPr>
          <a:lstStyle/>
          <a:p>
            <a:pPr fontAlgn="base"/>
            <a:r>
              <a:rPr lang="ru-RU" b="0" dirty="0"/>
              <a:t>Распознавание маркеров дополненной реальности в реальных условиях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3608" y="3933056"/>
            <a:ext cx="7160840" cy="235111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Катаев Александр</a:t>
            </a:r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Ведущий инженер-программист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к.т.н.</a:t>
            </a:r>
          </a:p>
          <a:p>
            <a:r>
              <a:rPr lang="ru-RU" dirty="0"/>
              <a:t>Алексеев Алексей</a:t>
            </a:r>
          </a:p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Инженер-программист</a:t>
            </a:r>
          </a:p>
          <a:p>
            <a:r>
              <a:rPr lang="en-US" sz="3600" dirty="0" err="1"/>
              <a:t>Singularis</a:t>
            </a:r>
            <a:r>
              <a:rPr lang="en-US" sz="3600" dirty="0"/>
              <a:t> Lab, Ltd.</a:t>
            </a:r>
            <a:endParaRPr lang="ru-RU" sz="3600" dirty="0"/>
          </a:p>
          <a:p>
            <a:endParaRPr lang="ru-RU" dirty="0"/>
          </a:p>
        </p:txBody>
      </p:sp>
      <p:pic>
        <p:nvPicPr>
          <p:cNvPr id="1026" name="Picture 2" descr="CEE-SECR 20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872" y="332656"/>
            <a:ext cx="152400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5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Пинхол</a:t>
            </a:r>
            <a:r>
              <a:rPr lang="ru-RU" dirty="0"/>
              <a:t> модель камеры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10</a:t>
            </a:fld>
            <a:endParaRPr lang="ru-RU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556792"/>
            <a:ext cx="657088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50395" y="1700807"/>
                <a:ext cx="1998069" cy="3299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𝑋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en-US" sz="2400" b="0" dirty="0" smtClean="0"/>
              </a:p>
              <a:p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𝑢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𝑓𝑋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400" b="0" dirty="0" smtClean="0"/>
              </a:p>
              <a:p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𝑣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𝑌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b="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395" y="1700807"/>
                <a:ext cx="1998069" cy="3299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37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Пинхол</a:t>
            </a:r>
            <a:r>
              <a:rPr lang="ru-RU" dirty="0"/>
              <a:t> модель камеры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50395" y="1700807"/>
                <a:ext cx="1998069" cy="3299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𝑋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en-US" sz="2400" b="0" dirty="0" smtClean="0"/>
              </a:p>
              <a:p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𝑢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𝑓𝑋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b="0" dirty="0" smtClean="0"/>
              </a:p>
              <a:p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𝑣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𝑌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395" y="1700807"/>
                <a:ext cx="1998069" cy="3299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556791"/>
            <a:ext cx="6570883" cy="396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20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Пинхол</a:t>
            </a:r>
            <a:r>
              <a:rPr lang="ru-RU" dirty="0"/>
              <a:t> модель камеры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12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ъект 6"/>
              <p:cNvSpPr txBox="1">
                <a:spLocks/>
              </p:cNvSpPr>
              <p:nvPr/>
            </p:nvSpPr>
            <p:spPr>
              <a:xfrm>
                <a:off x="457200" y="1600201"/>
                <a:ext cx="8229600" cy="219521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𝑢</m:t>
                      </m:r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400" i="1" smtClean="0">
                              <a:latin typeface="Cambria Math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𝑓𝑋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𝑍</m:t>
                              </m:r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/>
                            </a:rPr>
                            <m:t>𝑋</m:t>
                          </m:r>
                        </m:num>
                        <m:den>
                          <m:r>
                            <a:rPr lang="en-US" sz="240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  <m:r>
                        <a:rPr lang="en-US" sz="240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 smtClean="0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𝑣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400" i="1" smtClean="0">
                              <a:latin typeface="Cambria Math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𝑓𝑌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𝑍</m:t>
                              </m:r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/>
                            </a:rPr>
                            <m:t>𝑌</m:t>
                          </m:r>
                        </m:num>
                        <m:den>
                          <m:r>
                            <a:rPr lang="en-US" sz="240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  <m:r>
                        <a:rPr lang="en-US" sz="240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9" name="Объект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1"/>
                <a:ext cx="8229600" cy="21952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03386" y="3573016"/>
                <a:ext cx="5760640" cy="128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𝐾𝑃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86" y="3573016"/>
                <a:ext cx="5760640" cy="1281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/>
              <p:cNvSpPr/>
              <p:nvPr/>
            </p:nvSpPr>
            <p:spPr>
              <a:xfrm>
                <a:off x="3271670" y="5013176"/>
                <a:ext cx="4793620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K=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2400" dirty="0" smtClean="0"/>
                  <a:t> - матрица камеры</a:t>
                </a:r>
                <a:endParaRPr lang="ru-RU" sz="2400" dirty="0"/>
              </a:p>
            </p:txBody>
          </p:sp>
        </mc:Choice>
        <mc:Fallback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70" y="5013176"/>
                <a:ext cx="4793620" cy="1281376"/>
              </a:xfrm>
              <a:prstGeom prst="rect">
                <a:avLst/>
              </a:prstGeom>
              <a:blipFill rotWithShape="1">
                <a:blip r:embed="rId4"/>
                <a:stretch>
                  <a:fillRect l="-2036" r="-7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4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2d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 smtClean="0"/>
                  <a:t>- </a:t>
                </a:r>
                <a:r>
                  <a:rPr lang="ru-RU" sz="2800" dirty="0" smtClean="0"/>
                  <a:t>матрица трансформации, включающая поворот </a:t>
                </a:r>
                <a:r>
                  <a:rPr lang="en-US" sz="2800" dirty="0" smtClean="0"/>
                  <a:t>R </a:t>
                </a:r>
                <a:r>
                  <a:rPr lang="ru-RU" sz="2800" dirty="0" smtClean="0"/>
                  <a:t>и перенос </a:t>
                </a:r>
                <a:r>
                  <a:rPr lang="en-US" sz="2800" dirty="0" smtClean="0"/>
                  <a:t>T</a:t>
                </a:r>
                <a:endParaRPr lang="ru-RU" sz="28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472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Дисторсия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14</a:t>
            </a:fld>
            <a:endParaRPr lang="ru-RU" dirty="0"/>
          </a:p>
        </p:txBody>
      </p:sp>
      <p:pic>
        <p:nvPicPr>
          <p:cNvPr id="9" name="Picture 2" descr="../../../_images/distortion_example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7417"/>
            <a:ext cx="8229600" cy="31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9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Open Source Computer Vision Library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15</a:t>
            </a:fld>
            <a:endParaRPr lang="ru-RU" dirty="0"/>
          </a:p>
        </p:txBody>
      </p:sp>
      <p:pic>
        <p:nvPicPr>
          <p:cNvPr id="7" name="Picture 2" descr="http://opencv.org/wp-content/themes/opencv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73" y="2060849"/>
            <a:ext cx="280321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Дисторсии </a:t>
            </a:r>
            <a:r>
              <a:rPr lang="en-US" dirty="0" err="1"/>
              <a:t>OpenCV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11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363272" cy="433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𝑌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+2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′2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′2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+2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r>
                        <a:rPr lang="en-US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𝑢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𝑣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∗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𝐷</m:t>
                      </m:r>
                      <m:r>
                        <a:rPr lang="en-US" sz="2400" i="1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[,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])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7" name="Объект 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363272" cy="4338816"/>
              </a:xfrm>
              <a:prstGeom prst="rect">
                <a:avLst/>
              </a:prstGeom>
              <a:blipFill rotWithShape="0">
                <a:blip r:embed="rId2"/>
                <a:stretch>
                  <a:fillRect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72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камеры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17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2777"/>
                <a:ext cx="8229600" cy="45165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u-RU" dirty="0" smtClean="0"/>
                  <a:t>Внутренние (</a:t>
                </a:r>
                <a:r>
                  <a:rPr lang="en-US" dirty="0" smtClean="0"/>
                  <a:t>intrinsic)</a:t>
                </a:r>
                <a:endParaRPr lang="ru-RU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K=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𝐷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6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ru-RU" dirty="0" smtClean="0"/>
              </a:p>
              <a:p>
                <a:r>
                  <a:rPr lang="ru-RU" dirty="0" smtClean="0"/>
                  <a:t>Внешние</a:t>
                </a:r>
                <a:r>
                  <a:rPr lang="en-US" dirty="0" smtClean="0"/>
                  <a:t> (extrinsic) </a:t>
                </a:r>
                <a:endParaRPr lang="ru-RU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Матрица поворота </a:t>
                </a:r>
                <a:r>
                  <a:rPr lang="en-US" dirty="0" smtClean="0"/>
                  <a:t>R 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Вектор переноса системы </a:t>
                </a:r>
                <a:r>
                  <a:rPr lang="ru-RU" dirty="0"/>
                  <a:t>координат </a:t>
                </a:r>
                <a:r>
                  <a:rPr lang="ru-RU" dirty="0" smtClean="0"/>
                  <a:t> </a:t>
                </a:r>
                <a:r>
                  <a:rPr lang="en-US" dirty="0" smtClean="0"/>
                  <a:t>T </a:t>
                </a: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7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2777"/>
                <a:ext cx="8229600" cy="4516554"/>
              </a:xfrm>
              <a:blipFill rotWithShape="1">
                <a:blip r:embed="rId2"/>
                <a:stretch>
                  <a:fillRect l="-1630" t="-2834" b="-2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67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Специальные маркеры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18</a:t>
            </a:fld>
            <a:endParaRPr lang="ru-RU" dirty="0"/>
          </a:p>
        </p:txBody>
      </p:sp>
      <p:pic>
        <p:nvPicPr>
          <p:cNvPr id="15" name="Picture 2" descr="http://habrastorage.org/storage2/047/0ed/682/0470ed682829596d9603c37caa6708a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4" y="1690688"/>
            <a:ext cx="3667422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habrastorage.org/storage2/bc5/a85/0f4/bc5a850f4e6b46d66aeae24da6510ad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217" y="1778194"/>
            <a:ext cx="3771546" cy="184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habrastorage.org/storage2/874/7ba/605/8747ba605e3d2e69237f471a3890db2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46486"/>
            <a:ext cx="3816184" cy="20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563122" y="1455797"/>
            <a:ext cx="1871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ArToolKit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(ATK)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754423" y="1455797"/>
            <a:ext cx="5394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Institut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Graphische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Datenverarbeitung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(IGD)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456774" y="3749121"/>
            <a:ext cx="430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Siemens Corporate Research (SCR)</a:t>
            </a:r>
            <a:endParaRPr lang="ru-RU" dirty="0"/>
          </a:p>
        </p:txBody>
      </p:sp>
      <p:pic>
        <p:nvPicPr>
          <p:cNvPr id="21" name="Picture 8" descr="http://habrastorage.org/storage2/366/b59/9c6/366b599c64ee132c3b674a8e39cd4e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133919"/>
            <a:ext cx="4776151" cy="228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4932040" y="376728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Hoﬀman marker system (HOM</a:t>
            </a:r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0292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upload.wikimedia.org/wikipedia/commons/e/eb/QR-%D0%BA%D0%BE%D0%B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1811218"/>
            <a:ext cx="3357563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Специальные маркеры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19</a:t>
            </a:fld>
            <a:endParaRPr lang="ru-RU" dirty="0"/>
          </a:p>
        </p:txBody>
      </p:sp>
      <p:pic>
        <p:nvPicPr>
          <p:cNvPr id="10" name="Picture 4" descr="https://upload.wikimedia.org/wikipedia/commons/thumb/2/20/Azteccodeexample.svg/575px-Azteccodeexamp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301081"/>
            <a:ext cx="26003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314450" y="181121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QR code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110163" y="1811218"/>
            <a:ext cx="1232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Aztec</a:t>
            </a:r>
            <a:r>
              <a:rPr lang="ru-RU" dirty="0"/>
              <a:t> </a:t>
            </a:r>
            <a:r>
              <a:rPr lang="ru-RU" dirty="0" err="1"/>
              <a:t>Code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680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компьютерное зрение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28–29 </a:t>
            </a:r>
            <a:r>
              <a:rPr lang="en-US" dirty="0" err="1" smtClean="0"/>
              <a:t>октября</a:t>
            </a:r>
            <a:r>
              <a:rPr lang="en-US" dirty="0" smtClean="0"/>
              <a:t> 2016,  </a:t>
            </a:r>
            <a:r>
              <a:rPr lang="en-US" dirty="0" err="1" smtClean="0"/>
              <a:t>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</a:t>
            </a:fld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136959" y="3429000"/>
            <a:ext cx="3168352" cy="12241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000" dirty="0"/>
              <a:t>Изображение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225281" y="3429000"/>
            <a:ext cx="3183487" cy="12241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4000" dirty="0"/>
              <a:t>Модель (данные)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3408767" y="364502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61297" y="3121804"/>
            <a:ext cx="1425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Графика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3408768" y="4445104"/>
            <a:ext cx="17281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22135" y="4445104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Зрение</a:t>
            </a:r>
          </a:p>
        </p:txBody>
      </p:sp>
      <p:sp>
        <p:nvSpPr>
          <p:cNvPr id="21" name="Дуга 20"/>
          <p:cNvSpPr/>
          <p:nvPr/>
        </p:nvSpPr>
        <p:spPr>
          <a:xfrm>
            <a:off x="7153183" y="2852937"/>
            <a:ext cx="1512168" cy="1188132"/>
          </a:xfrm>
          <a:prstGeom prst="arc">
            <a:avLst>
              <a:gd name="adj1" fmla="val 10941587"/>
              <a:gd name="adj2" fmla="val 3255546"/>
            </a:avLst>
          </a:prstGeom>
          <a:ln>
            <a:tail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6735874" y="1902636"/>
            <a:ext cx="22713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Обработка </a:t>
            </a:r>
            <a:br>
              <a:rPr lang="ru-RU" sz="2800" dirty="0"/>
            </a:br>
            <a:r>
              <a:rPr lang="ru-RU" sz="2800" dirty="0"/>
              <a:t>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228509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Дополненная реальность с </a:t>
            </a:r>
            <a:r>
              <a:rPr lang="en-US" dirty="0" err="1"/>
              <a:t>OpenCV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Нам понадобятся:</a:t>
            </a:r>
          </a:p>
          <a:p>
            <a:r>
              <a:rPr lang="en-US" dirty="0" smtClean="0"/>
              <a:t>Python </a:t>
            </a:r>
            <a:r>
              <a:rPr lang="ru-RU" dirty="0" smtClean="0"/>
              <a:t>2/</a:t>
            </a:r>
            <a:r>
              <a:rPr lang="en-US" dirty="0" smtClean="0"/>
              <a:t>3</a:t>
            </a:r>
            <a:endParaRPr lang="en-US" dirty="0" smtClean="0"/>
          </a:p>
          <a:p>
            <a:r>
              <a:rPr lang="en-US" dirty="0" err="1" smtClean="0"/>
              <a:t>OpenCV</a:t>
            </a:r>
            <a:r>
              <a:rPr lang="en-US" dirty="0" smtClean="0"/>
              <a:t>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numpy-stl</a:t>
            </a:r>
            <a:r>
              <a:rPr lang="en-US" dirty="0" smtClean="0"/>
              <a:t> </a:t>
            </a:r>
            <a:r>
              <a:rPr lang="ru-RU" dirty="0" smtClean="0"/>
              <a:t>пакеты для </a:t>
            </a:r>
            <a:r>
              <a:rPr lang="en-US" dirty="0" smtClean="0"/>
              <a:t>python</a:t>
            </a:r>
          </a:p>
          <a:p>
            <a:r>
              <a:rPr lang="ru-RU" dirty="0" smtClean="0"/>
              <a:t>Веб-камера</a:t>
            </a:r>
          </a:p>
          <a:p>
            <a:r>
              <a:rPr lang="ru-RU" dirty="0" smtClean="0"/>
              <a:t>Заготовленные </a:t>
            </a:r>
            <a:r>
              <a:rPr lang="ru-RU" dirty="0" smtClean="0"/>
              <a:t>маркеры</a:t>
            </a:r>
          </a:p>
          <a:p>
            <a:r>
              <a:rPr lang="ru-RU" dirty="0" smtClean="0"/>
              <a:t>Монохромный медведь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01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Исходники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28825" y="1617116"/>
            <a:ext cx="8229600" cy="432913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github.com/Kwentar/SECR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21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264321"/>
            <a:ext cx="3888432" cy="3888432"/>
          </a:xfrm>
          <a:prstGeom prst="rect">
            <a:avLst/>
          </a:prstGeom>
        </p:spPr>
      </p:pic>
      <p:pic>
        <p:nvPicPr>
          <p:cNvPr id="4098" name="Picture 2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78" y="1460126"/>
            <a:ext cx="949078" cy="94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51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Первая программа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 cv2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img</a:t>
            </a:r>
            <a:r>
              <a:rPr lang="en-US" dirty="0"/>
              <a:t> = cv2.imread('test.jpg</a:t>
            </a:r>
            <a:r>
              <a:rPr lang="en-US" dirty="0" smtClean="0"/>
              <a:t>')</a:t>
            </a:r>
            <a:r>
              <a:rPr lang="ru-RU" dirty="0" smtClean="0"/>
              <a:t> 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cv2.imshow('Image', </a:t>
            </a:r>
            <a:r>
              <a:rPr lang="en-US" dirty="0" err="1"/>
              <a:t>img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cv2.waitKey()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22</a:t>
            </a:fld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256" y="2761495"/>
            <a:ext cx="2887462" cy="20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1 Калибровка камеры</a:t>
            </a:r>
          </a:p>
          <a:p>
            <a:pPr marL="0" indent="0">
              <a:buNone/>
            </a:pPr>
            <a:r>
              <a:rPr lang="ru-RU" dirty="0" smtClean="0"/>
              <a:t>1.1 </a:t>
            </a:r>
            <a:r>
              <a:rPr lang="ru-RU" dirty="0"/>
              <a:t>Создание выборки для </a:t>
            </a:r>
            <a:r>
              <a:rPr lang="ru-RU" dirty="0" smtClean="0"/>
              <a:t>калибровки</a:t>
            </a:r>
          </a:p>
          <a:p>
            <a:pPr marL="0" indent="0">
              <a:buNone/>
            </a:pPr>
            <a:r>
              <a:rPr lang="ru-RU" dirty="0" smtClean="0"/>
              <a:t>1.2 Калибровка</a:t>
            </a:r>
          </a:p>
          <a:p>
            <a:pPr marL="0" indent="0">
              <a:buNone/>
            </a:pPr>
            <a:r>
              <a:rPr lang="ru-RU" dirty="0" smtClean="0"/>
              <a:t>2 </a:t>
            </a:r>
            <a:r>
              <a:rPr lang="ru-RU" dirty="0" smtClean="0"/>
              <a:t>Детектирование модели и </a:t>
            </a:r>
            <a:r>
              <a:rPr lang="ru-RU" dirty="0" smtClean="0"/>
              <a:t>вывод </a:t>
            </a:r>
            <a:r>
              <a:rPr lang="ru-RU" dirty="0" smtClean="0"/>
              <a:t>3</a:t>
            </a:r>
            <a:r>
              <a:rPr lang="en-US" dirty="0" smtClean="0"/>
              <a:t>D </a:t>
            </a:r>
            <a:r>
              <a:rPr lang="ru-RU" dirty="0" smtClean="0"/>
              <a:t>объектов</a:t>
            </a:r>
          </a:p>
          <a:p>
            <a:pPr marL="0" indent="0">
              <a:buNone/>
            </a:pPr>
            <a:r>
              <a:rPr lang="ru-RU" dirty="0" smtClean="0"/>
              <a:t>2.1 Вывод осей</a:t>
            </a:r>
          </a:p>
          <a:p>
            <a:pPr marL="0" indent="0">
              <a:buNone/>
            </a:pPr>
            <a:r>
              <a:rPr lang="ru-RU" dirty="0" smtClean="0"/>
              <a:t>2.2 Вывод куба</a:t>
            </a:r>
          </a:p>
          <a:p>
            <a:pPr marL="0" indent="0">
              <a:buNone/>
            </a:pPr>
            <a:r>
              <a:rPr lang="ru-RU" dirty="0" smtClean="0"/>
              <a:t>2.3 Вывод </a:t>
            </a:r>
            <a:r>
              <a:rPr lang="en-US" dirty="0" smtClean="0"/>
              <a:t>STL</a:t>
            </a:r>
            <a:r>
              <a:rPr lang="ru-RU" dirty="0" smtClean="0"/>
              <a:t>-модели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7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Калибровочные шаблоны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24</a:t>
            </a:fld>
            <a:endParaRPr lang="ru-RU" dirty="0"/>
          </a:p>
        </p:txBody>
      </p:sp>
      <p:pic>
        <p:nvPicPr>
          <p:cNvPr id="7" name="Picture 2" descr="http://mne.psu.edu/brennan/ME545/2012/FinalProjects/Mangus_3DCameraCalibration/PatternEd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13821"/>
            <a:ext cx="3237561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docs.opencv.org/2.4/_downloads/acircles_patter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4" t="10045" r="14795" b="11032"/>
          <a:stretch/>
        </p:blipFill>
        <p:spPr bwMode="auto">
          <a:xfrm rot="5400000">
            <a:off x="3935542" y="1870166"/>
            <a:ext cx="480130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4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Качество калибровки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Требуется:</a:t>
            </a:r>
          </a:p>
          <a:p>
            <a:r>
              <a:rPr lang="ru-RU" dirty="0" smtClean="0"/>
              <a:t>Плотная бумага, твердое основание</a:t>
            </a:r>
          </a:p>
          <a:p>
            <a:r>
              <a:rPr lang="ru-RU" dirty="0" smtClean="0"/>
              <a:t>Качественный принтер (нелинейность протяжки!)</a:t>
            </a:r>
          </a:p>
          <a:p>
            <a:r>
              <a:rPr lang="ru-RU" dirty="0" smtClean="0"/>
              <a:t>Множество снимков (10-30) под разными углами, на разных расстояниях</a:t>
            </a:r>
          </a:p>
          <a:p>
            <a:r>
              <a:rPr lang="ru-RU" dirty="0" smtClean="0"/>
              <a:t>Фиксированная оптическая система</a:t>
            </a:r>
            <a:r>
              <a:rPr lang="en-US" dirty="0" smtClean="0"/>
              <a:t>*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6337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Создание выборки для калибровки</a:t>
            </a:r>
            <a:r>
              <a:rPr lang="en-US" dirty="0" smtClean="0"/>
              <a:t>. </a:t>
            </a:r>
            <a:r>
              <a:rPr lang="ru-RU" dirty="0" smtClean="0"/>
              <a:t>Получение кадров с камеры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4282" y="1484784"/>
            <a:ext cx="8912179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cv2</a:t>
            </a:r>
            <a:endParaRPr lang="ru-RU" altLang="en-US" sz="24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 = cv2.VideoCapture()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объект камеры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cap.open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«открываем» камеру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True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ret, frame =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cap.read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ru-RU" alt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считываем кадр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ret: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cv2.imshow(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'frame'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frame)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показываем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 = cv2.waitKey(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 &amp;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0xFF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'q'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en-US" sz="2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выход по 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‘q’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60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Создание выборки для калибровки</a:t>
            </a:r>
            <a:r>
              <a:rPr lang="en-US" dirty="0" smtClean="0"/>
              <a:t>. </a:t>
            </a:r>
            <a:r>
              <a:rPr lang="ru-RU" dirty="0" smtClean="0"/>
              <a:t>Поиск </a:t>
            </a:r>
            <a:r>
              <a:rPr lang="ru-RU" dirty="0" err="1" smtClean="0"/>
              <a:t>шахматки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15910" y="2178139"/>
            <a:ext cx="8912179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cv2.imshow(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'frame'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frame)</a:t>
            </a: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en-US" sz="2400" b="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показываем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lang="ru-RU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(7,9)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criteria = (cv2.TERM_CRITERIA_EPS + cv2.TERM_CRITERIA_MAX_ITER, </a:t>
            </a:r>
            <a:r>
              <a:rPr lang="en-US" alt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en-US" sz="2400" b="0" i="0" u="none" strike="noStrike" cap="none" normalizeH="0" dirty="0" smtClean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gray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cv2.cvtColor(frame, cv2.COLOR_BGR2GRAY)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corners = cv2.findChessboardCorners(gray, </a:t>
            </a:r>
            <a:r>
              <a:rPr lang="en-US" alt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en-US" sz="24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cv2.waitKey(1</a:t>
            </a:r>
            <a:r>
              <a:rPr lang="en-US" altLang="en-US" sz="24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5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4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Создание выборки для калибровки</a:t>
            </a:r>
            <a:r>
              <a:rPr lang="en-US" dirty="0"/>
              <a:t>. </a:t>
            </a:r>
            <a:r>
              <a:rPr lang="ru-RU" dirty="0" smtClean="0"/>
              <a:t>Вывод найденной </a:t>
            </a:r>
            <a:r>
              <a:rPr lang="ru-RU" dirty="0" err="1" smtClean="0"/>
              <a:t>шахматки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28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2028904"/>
            <a:ext cx="91439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ret, corners = cv2.findChessboardCorners(gray,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en-US" sz="2400" b="1" dirty="0" smtClean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ret: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cv2.cornerSubPix(gray, corners, (</a:t>
            </a:r>
            <a:r>
              <a:rPr lang="en-US" alt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criteria)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cv2.drawChessboardCorners(gray,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corners, ret)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cv2.imshow(</a:t>
            </a:r>
            <a:r>
              <a:rPr lang="en-US" altLang="en-US" sz="24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'chess'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gray)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cv2.waitKey(1)</a:t>
            </a:r>
            <a:endParaRPr lang="en-US" altLang="en-US" sz="5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8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Создание выборки для калибровки</a:t>
            </a:r>
            <a:r>
              <a:rPr lang="en-US" dirty="0"/>
              <a:t>. </a:t>
            </a:r>
            <a:r>
              <a:rPr lang="ru-RU" dirty="0" smtClean="0"/>
              <a:t>Сохранение снимков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29</a:t>
            </a:fld>
            <a:endParaRPr lang="ru-RU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71106" y="1343665"/>
            <a:ext cx="8449366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en-US" altLang="en-US" sz="5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ru-RU" altLang="en-US" sz="24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 = 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True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ret, frame =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cap.read</a:t>
            </a:r>
            <a:r>
              <a:rPr lang="en-US" altLang="en-US" sz="24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altLang="en-US" sz="2400" dirty="0" smtClean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en-US" sz="2400" b="1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ru-RU" altLang="en-US" sz="2400" b="1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 &amp; 0xFF ==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'q'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 &amp;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0xFF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kumimoji="0" lang="ru-RU" alt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photos_dir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'images</a:t>
            </a:r>
            <a:r>
              <a:rPr lang="en-US" alt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/'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cv2.imwrite(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photos_dir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'{}.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png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.format(index)), frame)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ndex +=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12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Изображения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7117" y="1958575"/>
            <a:ext cx="3538736" cy="4329131"/>
          </a:xfrm>
        </p:spPr>
        <p:txBody>
          <a:bodyPr/>
          <a:lstStyle/>
          <a:p>
            <a:r>
              <a:rPr lang="ru-RU" sz="2000" dirty="0"/>
              <a:t>Видимые изображения (черно белые и цветные)</a:t>
            </a:r>
          </a:p>
          <a:p>
            <a:r>
              <a:rPr lang="ru-RU" sz="2000" dirty="0"/>
              <a:t>Изображения температуры (</a:t>
            </a:r>
            <a:r>
              <a:rPr lang="en-US" sz="2000" dirty="0"/>
              <a:t>IR)</a:t>
            </a:r>
            <a:endParaRPr lang="ru-RU" sz="2000" dirty="0"/>
          </a:p>
          <a:p>
            <a:r>
              <a:rPr lang="ru-RU" sz="2000" dirty="0"/>
              <a:t>Изображения плотности (рентген)</a:t>
            </a:r>
          </a:p>
          <a:p>
            <a:r>
              <a:rPr lang="ru-RU" sz="2000" dirty="0"/>
              <a:t>Изображения глубины (расстояния)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ru-RU" sz="1800" dirty="0"/>
              <a:t>…</a:t>
            </a:r>
          </a:p>
          <a:p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</a:t>
            </a:fld>
            <a:endParaRPr lang="ru-RU" dirty="0"/>
          </a:p>
        </p:txBody>
      </p:sp>
      <p:pic>
        <p:nvPicPr>
          <p:cNvPr id="7" name="Picture 6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6" b="7430"/>
          <a:stretch/>
        </p:blipFill>
        <p:spPr bwMode="auto">
          <a:xfrm>
            <a:off x="3996132" y="1958575"/>
            <a:ext cx="2594791" cy="212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853" y="1947276"/>
            <a:ext cx="2699093" cy="1599463"/>
          </a:xfrm>
          <a:prstGeom prst="rect">
            <a:avLst/>
          </a:prstGeom>
        </p:spPr>
      </p:pic>
      <p:pic>
        <p:nvPicPr>
          <p:cNvPr id="9" name="Picture 2" descr="http://oceanexplorer.noaa.gov/technology/tools/sonar/lee-sonar-6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91" y="3729612"/>
            <a:ext cx="2298639" cy="172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r="4766" b="17598"/>
          <a:stretch/>
        </p:blipFill>
        <p:spPr>
          <a:xfrm>
            <a:off x="5861017" y="3546739"/>
            <a:ext cx="3096349" cy="19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2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Создание выборки для калибровки</a:t>
            </a:r>
            <a:r>
              <a:rPr lang="en-US" dirty="0"/>
              <a:t>. </a:t>
            </a:r>
            <a:r>
              <a:rPr lang="ru-RU" dirty="0" smtClean="0"/>
              <a:t>Пример выборки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30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29482"/>
            <a:ext cx="6840760" cy="49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калибровки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192" y="1548193"/>
            <a:ext cx="2602632" cy="1972815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obj_points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ru-RU" altLang="en-US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img_points</a:t>
            </a:r>
            <a:endParaRPr lang="en-US" altLang="en-US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imageSize</a:t>
            </a:r>
            <a:endParaRPr lang="en-US" altLang="en-US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31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4338975"/>
            <a:ext cx="3672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rms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altLang="en-US" sz="3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altLang="en-US" sz="3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rvecs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tvecs</a:t>
            </a:r>
            <a:endParaRPr lang="ru-RU" sz="3200" dirty="0"/>
          </a:p>
        </p:txBody>
      </p:sp>
      <p:sp>
        <p:nvSpPr>
          <p:cNvPr id="8" name="Стрелка вправо 7"/>
          <p:cNvSpPr/>
          <p:nvPr/>
        </p:nvSpPr>
        <p:spPr>
          <a:xfrm rot="5400000">
            <a:off x="3277612" y="3449916"/>
            <a:ext cx="64807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321728" y="3589286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cv2.calibrateCamera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987824" y="1556792"/>
            <a:ext cx="5832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- </a:t>
            </a:r>
            <a:r>
              <a:rPr lang="ru-RU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координаты точек объекта в </a:t>
            </a:r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3D </a:t>
            </a:r>
            <a:r>
              <a:rPr lang="ru-RU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(модельные координаты</a:t>
            </a:r>
            <a:endParaRPr lang="en-US" altLang="en-US" dirty="0">
              <a:solidFill>
                <a:srgbClr val="000000"/>
              </a:solidFill>
              <a:cs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987824" y="2181206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- </a:t>
            </a:r>
            <a:r>
              <a:rPr lang="ru-RU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координаты точек объекта </a:t>
            </a:r>
            <a:r>
              <a:rPr lang="ru-RU" altLang="en-US" dirty="0" smtClean="0">
                <a:solidFill>
                  <a:srgbClr val="000000"/>
                </a:solidFill>
                <a:cs typeface="Courier New" panose="02070309020205020404" pitchFamily="49" charset="0"/>
              </a:rPr>
              <a:t>на изображении (проекции)</a:t>
            </a:r>
            <a:endParaRPr lang="en-US" altLang="en-US" dirty="0">
              <a:solidFill>
                <a:srgbClr val="000000"/>
              </a:solidFill>
              <a:cs typeface="Courier New" panose="020703090202050204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987824" y="2708920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- </a:t>
            </a:r>
            <a:r>
              <a:rPr lang="ru-RU" altLang="en-US" dirty="0" smtClean="0">
                <a:solidFill>
                  <a:srgbClr val="000000"/>
                </a:solidFill>
                <a:cs typeface="Courier New" panose="02070309020205020404" pitchFamily="49" charset="0"/>
              </a:rPr>
              <a:t>размер изображения в пикселях</a:t>
            </a:r>
            <a:endParaRPr lang="en-US" altLang="en-US" dirty="0">
              <a:solidFill>
                <a:srgbClr val="000000"/>
              </a:solidFill>
              <a:cs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987824" y="4437112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- </a:t>
            </a:r>
            <a:r>
              <a:rPr lang="ru-RU" altLang="en-US" dirty="0" smtClean="0">
                <a:solidFill>
                  <a:srgbClr val="000000"/>
                </a:solidFill>
                <a:cs typeface="Courier New" panose="02070309020205020404" pitchFamily="49" charset="0"/>
              </a:rPr>
              <a:t>ошибка </a:t>
            </a:r>
            <a:r>
              <a:rPr lang="ru-RU" altLang="en-US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репроецирования</a:t>
            </a:r>
            <a:r>
              <a:rPr lang="ru-RU" altLang="en-US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(хорошо, если </a:t>
            </a:r>
            <a:r>
              <a:rPr lang="en-US" altLang="en-US" dirty="0" smtClean="0">
                <a:solidFill>
                  <a:srgbClr val="000000"/>
                </a:solidFill>
                <a:cs typeface="Courier New" panose="02070309020205020404" pitchFamily="49" charset="0"/>
              </a:rPr>
              <a:t>&lt; 1</a:t>
            </a:r>
            <a:r>
              <a:rPr lang="ru-RU" altLang="en-US" dirty="0" smtClean="0">
                <a:solidFill>
                  <a:srgbClr val="000000"/>
                </a:solidFill>
                <a:cs typeface="Courier New" panose="02070309020205020404" pitchFamily="49" charset="0"/>
              </a:rPr>
              <a:t>)</a:t>
            </a:r>
            <a:endParaRPr lang="en-US" altLang="en-US" dirty="0">
              <a:solidFill>
                <a:srgbClr val="000000"/>
              </a:solidFill>
              <a:cs typeface="Courier New" panose="020703090202050204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139952" y="4958844"/>
            <a:ext cx="4680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- </a:t>
            </a:r>
            <a:r>
              <a:rPr lang="ru-RU" altLang="en-US" dirty="0" smtClean="0">
                <a:solidFill>
                  <a:srgbClr val="000000"/>
                </a:solidFill>
                <a:cs typeface="Courier New" panose="02070309020205020404" pitchFamily="49" charset="0"/>
              </a:rPr>
              <a:t>матрица камеры </a:t>
            </a:r>
            <a:r>
              <a:rPr lang="en-US" altLang="en-US" dirty="0" smtClean="0">
                <a:solidFill>
                  <a:srgbClr val="000000"/>
                </a:solidFill>
                <a:cs typeface="Courier New" panose="02070309020205020404" pitchFamily="49" charset="0"/>
              </a:rPr>
              <a:t>K</a:t>
            </a:r>
            <a:endParaRPr lang="en-US" altLang="en-US" dirty="0">
              <a:solidFill>
                <a:srgbClr val="000000"/>
              </a:solidFill>
              <a:cs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139952" y="5480576"/>
            <a:ext cx="4680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- </a:t>
            </a:r>
            <a:r>
              <a:rPr lang="ru-RU" altLang="en-US" dirty="0" err="1">
                <a:solidFill>
                  <a:srgbClr val="000000"/>
                </a:solidFill>
                <a:cs typeface="Courier New" panose="02070309020205020404" pitchFamily="49" charset="0"/>
              </a:rPr>
              <a:t>к</a:t>
            </a:r>
            <a:r>
              <a:rPr lang="ru-RU" altLang="en-US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оэфициенты</a:t>
            </a:r>
            <a:r>
              <a:rPr lang="ru-RU" altLang="en-US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дисторсии </a:t>
            </a:r>
            <a:r>
              <a:rPr lang="en-US" altLang="en-US" dirty="0" smtClean="0">
                <a:solidFill>
                  <a:srgbClr val="000000"/>
                </a:solidFill>
                <a:cs typeface="Courier New" panose="02070309020205020404" pitchFamily="49" charset="0"/>
              </a:rPr>
              <a:t>D</a:t>
            </a:r>
            <a:endParaRPr lang="en-US" altLang="en-US" dirty="0">
              <a:solidFill>
                <a:srgbClr val="000000"/>
              </a:solidFill>
              <a:cs typeface="Courier New" panose="020703090202050204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139952" y="6011996"/>
            <a:ext cx="4680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- </a:t>
            </a:r>
            <a:r>
              <a:rPr lang="ru-RU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в</a:t>
            </a:r>
            <a:r>
              <a:rPr lang="ru-RU" altLang="en-US" dirty="0" smtClean="0">
                <a:solidFill>
                  <a:srgbClr val="000000"/>
                </a:solidFill>
                <a:cs typeface="Courier New" panose="02070309020205020404" pitchFamily="49" charset="0"/>
              </a:rPr>
              <a:t>нешние параметры</a:t>
            </a:r>
            <a:endParaRPr lang="en-US" altLang="en-US" dirty="0">
              <a:solidFill>
                <a:srgbClr val="0000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157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Калибровка камеры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32</a:t>
            </a:fld>
            <a:endParaRPr lang="ru-RU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1653719"/>
            <a:ext cx="9144000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3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lang="ru-RU" altLang="en-US" sz="2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en-US" sz="23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(7,9)</a:t>
            </a:r>
            <a:endParaRPr kumimoji="0" lang="ru-RU" altLang="en-US" sz="23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kumimoji="0" lang="en-US" altLang="en-US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np.prod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np.float32)</a:t>
            </a:r>
            <a:b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[:, :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kumimoji="0" lang="en-US" altLang="en-US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np.indices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T.reshape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90" y="3573015"/>
            <a:ext cx="3477418" cy="283345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556423"/>
            <a:ext cx="2495828" cy="28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Калибровка </a:t>
            </a:r>
            <a:r>
              <a:rPr lang="ru-RU" dirty="0" smtClean="0"/>
              <a:t>камеры. Чтение снимков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33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1130" y="1701893"/>
            <a:ext cx="8738588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obj_points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[]  </a:t>
            </a:r>
            <a: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3d </a:t>
            </a:r>
            <a:r>
              <a:rPr lang="ru-RU" altLang="en-US" sz="2400" i="1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точки</a:t>
            </a:r>
            <a: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img_points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[]  </a:t>
            </a:r>
            <a: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2d </a:t>
            </a:r>
            <a:r>
              <a:rPr kumimoji="0" lang="ru-RU" altLang="en-US" sz="2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точки</a:t>
            </a:r>
            <a: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images = [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photos_dir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file_)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os.listdir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photos_dir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h, w =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images: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cv2.imread(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0)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None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"Failed to load"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Калибровка </a:t>
            </a:r>
            <a:r>
              <a:rPr lang="ru-RU" dirty="0" smtClean="0"/>
              <a:t>камеры. Чтение снимков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34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1130" y="1701893"/>
            <a:ext cx="8738588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obj_points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[]  </a:t>
            </a:r>
            <a: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3d </a:t>
            </a:r>
            <a:r>
              <a:rPr lang="ru-RU" altLang="en-US" sz="2400" i="1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точки</a:t>
            </a:r>
            <a: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img_points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[]  </a:t>
            </a:r>
            <a: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2d </a:t>
            </a:r>
            <a:r>
              <a:rPr kumimoji="0" lang="ru-RU" altLang="en-US" sz="2400" b="0" i="1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точки</a:t>
            </a:r>
            <a: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1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images = [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photos_dir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file_)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os.listdir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photos_dir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h, w = 0, 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images: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cv2.imread(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 None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"Failed to load"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3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Калибровка </a:t>
            </a:r>
            <a:r>
              <a:rPr lang="ru-RU" dirty="0" smtClean="0"/>
              <a:t>камеры. Поиск </a:t>
            </a:r>
            <a:r>
              <a:rPr lang="ru-RU" dirty="0" err="1" smtClean="0"/>
              <a:t>шахматки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35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5496" y="1393607"/>
            <a:ext cx="9065013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None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"Failed to load"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endParaRPr lang="en-US" altLang="en-US" sz="5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h, w =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img.shape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found, corners = cv2.findChessboardCorners(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found: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term = (cv2.TERM_CRITERIA_EPS + cv2.TERM_CRITERIA_COUNT, 30, 0.1)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cv2.cornerSubPix(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corners, (5, 5),(3,3), term)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img_points.append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corners.reshape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(-1, 2))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obj_points.append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4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Калибровка </a:t>
            </a:r>
            <a:r>
              <a:rPr lang="ru-RU" dirty="0" smtClean="0"/>
              <a:t>камеры. Поиск </a:t>
            </a:r>
            <a:r>
              <a:rPr lang="ru-RU" dirty="0" err="1" smtClean="0"/>
              <a:t>шахматки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36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5496" y="1393607"/>
            <a:ext cx="9065013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None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"Failed to load"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endParaRPr lang="en-US" altLang="en-US" sz="5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h, w =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img.shape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[:2]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found, corners = cv2.findChessboardCorners(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found: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term = (cv2.TERM_CRITERIA_EPS + cv2.TERM_CRITERIA_COUNT,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cv2.cornerSubPix(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corners, (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term)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img_points.append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corners.reshape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obj_points.append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5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41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Калибровка </a:t>
            </a:r>
            <a:r>
              <a:rPr lang="ru-RU" dirty="0" smtClean="0"/>
              <a:t>камеры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37</a:t>
            </a:fld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6652" y="1975479"/>
            <a:ext cx="8910696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file_name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  <a:r>
              <a:rPr lang="en-US" altLang="en-US" sz="24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rms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rvecs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tvecs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cv2.calibrateCamera(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obj_points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img_points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(w, h),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ru-RU" alt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592583"/>
            <a:ext cx="6889506" cy="111220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34" y="5734942"/>
            <a:ext cx="6868628" cy="6217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07607" y="5029298"/>
            <a:ext cx="16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camera_matrix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87971" y="5765218"/>
            <a:ext cx="10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dist_coef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Сохранение параметров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result_filename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test.npz</a:t>
            </a:r>
            <a:r>
              <a:rPr lang="en-US" alt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np.savez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result_filename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66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66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305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Детектирование модели и вывод объектов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/>
              <a:t>Проблема </a:t>
            </a:r>
            <a:r>
              <a:rPr lang="en-US" b="1" dirty="0" smtClean="0"/>
              <a:t>Perspective-n-Point</a:t>
            </a:r>
            <a:r>
              <a:rPr lang="ru-RU" b="1" dirty="0" smtClean="0"/>
              <a:t>: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По набору </a:t>
            </a:r>
            <a:r>
              <a:rPr lang="en-US" dirty="0" smtClean="0"/>
              <a:t>3D </a:t>
            </a:r>
            <a:r>
              <a:rPr lang="ru-RU" dirty="0" smtClean="0"/>
              <a:t>координат точек </a:t>
            </a:r>
            <a:r>
              <a:rPr lang="en-US" dirty="0" smtClean="0"/>
              <a:t>(</a:t>
            </a:r>
            <a:r>
              <a:rPr lang="ru-RU" dirty="0" smtClean="0"/>
              <a:t>в мировой системе координат) и набору их 2</a:t>
            </a:r>
            <a:r>
              <a:rPr lang="en-US" dirty="0" smtClean="0"/>
              <a:t>D </a:t>
            </a:r>
            <a:r>
              <a:rPr lang="ru-RU" dirty="0" smtClean="0"/>
              <a:t>проекций найти параметры камеры </a:t>
            </a:r>
            <a:r>
              <a:rPr lang="en-US" dirty="0" smtClean="0"/>
              <a:t>R, T (</a:t>
            </a:r>
            <a:r>
              <a:rPr lang="ru-RU" dirty="0" smtClean="0"/>
              <a:t>и </a:t>
            </a:r>
            <a:r>
              <a:rPr lang="en-US" i="1" dirty="0" smtClean="0"/>
              <a:t>f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Методы в </a:t>
            </a:r>
            <a:r>
              <a:rPr lang="en-US" dirty="0" err="1" smtClean="0"/>
              <a:t>OpenCV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 err="1" smtClean="0"/>
              <a:t>solvePnP</a:t>
            </a:r>
            <a:r>
              <a:rPr lang="en-US" dirty="0" smtClean="0"/>
              <a:t>, </a:t>
            </a:r>
            <a:r>
              <a:rPr lang="en-US" dirty="0" err="1" smtClean="0"/>
              <a:t>solvePnPRansac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418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изображений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28–29 </a:t>
            </a:r>
            <a:r>
              <a:rPr lang="en-US" dirty="0" err="1" smtClean="0"/>
              <a:t>октября</a:t>
            </a:r>
            <a:r>
              <a:rPr lang="en-US" dirty="0" smtClean="0"/>
              <a:t> 2016,  </a:t>
            </a:r>
            <a:r>
              <a:rPr lang="en-US" dirty="0" err="1" smtClean="0"/>
              <a:t>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</a:t>
            </a:fld>
            <a:endParaRPr lang="ru-RU" dirty="0"/>
          </a:p>
        </p:txBody>
      </p:sp>
      <p:pic>
        <p:nvPicPr>
          <p:cNvPr id="7" name="Picture 2" descr="http://article.tech-labs.ru/img/article/30230/gembird_cam68uc_general_view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0718" y="3831478"/>
            <a:ext cx="2486614" cy="18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leutron.com/uploads/pics/checkSight_front_blue_web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35" y="1600201"/>
            <a:ext cx="2534023" cy="159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ferra.ru/images/335/3356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16" y="1302521"/>
            <a:ext cx="1775468" cy="222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stellatech.com/pubs/uploads/gh59-10986a-samsung-gt-i9100-galaxy-s-ii-camera-module-2mp,50efc757bd6b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01" y="3903453"/>
            <a:ext cx="2394617" cy="1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fotoapparat-expert.ru/wp-content/uploads/2013/04/plenochnyj-fotoapparat-leica-mp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0" y="3821014"/>
            <a:ext cx="3161601" cy="18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teryra.com/articl_comp/skaner/planshetnyi-skan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42" y="1654596"/>
            <a:ext cx="1980112" cy="161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5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 в 3</a:t>
            </a:r>
            <a:r>
              <a:rPr lang="en-US" dirty="0" smtClean="0"/>
              <a:t>D </a:t>
            </a:r>
            <a:r>
              <a:rPr lang="ru-RU" dirty="0" smtClean="0"/>
              <a:t>осей координат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40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119" y="1738549"/>
            <a:ext cx="5361211" cy="42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9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внутренних параметров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41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504" y="1556792"/>
            <a:ext cx="8961963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np.load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test.npz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X[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X[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000" b="1" dirty="0" smtClean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np.prod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3), np.float32)</a:t>
            </a:r>
            <a:b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[:, :2] =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np.indices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T.reshape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(-1, 2)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axis = np.float32([[0, 0, 0], [3, 0, 0], [0, 3, 0], [0, 0, -3]]).reshape(-1, 3</a:t>
            </a:r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cap = cv2.VideoCapture()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ret, frame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cap.read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...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cap.release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26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Построение набора 3</a:t>
            </a:r>
            <a:r>
              <a:rPr lang="en-US" dirty="0" smtClean="0"/>
              <a:t>D </a:t>
            </a:r>
            <a:r>
              <a:rPr lang="ru-RU" dirty="0" smtClean="0"/>
              <a:t>точек</a:t>
            </a:r>
            <a:r>
              <a:rPr lang="en-US" dirty="0" smtClean="0"/>
              <a:t> (</a:t>
            </a:r>
            <a:r>
              <a:rPr lang="ru-RU" dirty="0" smtClean="0"/>
              <a:t>модели)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42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504" y="1556792"/>
            <a:ext cx="8961963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np.load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test.npz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X[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X[</a:t>
            </a:r>
            <a:r>
              <a:rPr lang="en-US" altLang="en-US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000" b="1" dirty="0" smtClean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np.prod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np.float32)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[:, :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np.indices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T.reshape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axis = np.float32([[0, 0, 0], [3, 0, 0], [0, 3, 0], [0, 0, -3]]).reshape(-1, 3</a:t>
            </a:r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cap = cv2.VideoCapture()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ret, frame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cap.read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...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cap.release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в 3</a:t>
            </a:r>
            <a:r>
              <a:rPr lang="en-US" dirty="0"/>
              <a:t>D </a:t>
            </a:r>
            <a:r>
              <a:rPr lang="ru-RU" dirty="0"/>
              <a:t>осей координат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43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504" y="1556792"/>
            <a:ext cx="8961963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np.load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en-US" sz="2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test.npz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X:</a:t>
            </a:r>
            <a:b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X[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X[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np.prod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3), np.float32)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[:, :2]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np.indices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T.reshape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(-1, 2)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axis = np.float32([[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]]).reshape(-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20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cap = cv2.VideoCapture()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ret, frame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cap.read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...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cap.release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Поиск модели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44</a:t>
            </a:fld>
            <a:endParaRPr lang="ru-RU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4282" y="1528127"/>
            <a:ext cx="9031213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ret, frame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cap.read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cv2.imshow(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'frame'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frame)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gray = cv2.cvtColor(frame, cv2.COLOR_BGR2GRAY)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found, corners = cv2.findChessboardCorners(gray,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chessboard_size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found: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cv2.cornerSubPix(gray, corners, 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criteria)</a:t>
            </a:r>
            <a:endParaRPr lang="ru-RU" alt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...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cv2.imshow(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'chess'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frame)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 = cv2.waitKey(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 &amp;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0xFF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'q'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7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PnP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45</a:t>
            </a:fld>
            <a:endParaRPr lang="ru-RU" dirty="0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0324" y="1700808"/>
            <a:ext cx="9083352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cv2.cornerSubPix(gray, corners, (11, 11), (-1, -1), criteria)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rvecs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tvecs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cv2.solvePnP(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corners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jac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cv2.projectPoints(axis,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rvecs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tvecs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draw_lines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(frame, </a:t>
            </a: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cv2.imshow(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'chess'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frame)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05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в 3</a:t>
            </a:r>
            <a:r>
              <a:rPr lang="en-US" dirty="0"/>
              <a:t>D </a:t>
            </a:r>
            <a:r>
              <a:rPr lang="ru-RU" dirty="0"/>
              <a:t>осей координат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46</a:t>
            </a:fld>
            <a:endParaRPr lang="ru-RU" dirty="0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0324" y="1700808"/>
            <a:ext cx="9083352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cv2.cornerSubPix(gray, corners, (11, 11), (-1, -1), criteria)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rvecs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tvecs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cv2.solvePnP(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pattern_points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corners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jac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cv2.projectPoints(axis,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rvecs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tvecs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draw_lines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(frame,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cv2.imshow(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'chess'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frame)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9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в 3</a:t>
            </a:r>
            <a:r>
              <a:rPr lang="en-US" dirty="0"/>
              <a:t>D </a:t>
            </a:r>
            <a:r>
              <a:rPr lang="ru-RU" dirty="0"/>
              <a:t>осей координат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47</a:t>
            </a:fld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6225" y="2420888"/>
            <a:ext cx="8833493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draw_lines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[(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)]):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cv2.line(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].ravel()),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].ravel()), color,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0324" y="5805264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ravel: [[0,1,2]] -&gt; [0,1,2]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17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в 3</a:t>
            </a:r>
            <a:r>
              <a:rPr lang="en-US" dirty="0"/>
              <a:t>D </a:t>
            </a:r>
            <a:r>
              <a:rPr lang="ru-RU" dirty="0"/>
              <a:t>Куба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48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96" y="1344104"/>
            <a:ext cx="5793259" cy="45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в 3</a:t>
            </a:r>
            <a:r>
              <a:rPr lang="en-US" dirty="0"/>
              <a:t>D </a:t>
            </a:r>
            <a:r>
              <a:rPr lang="ru-RU" dirty="0" smtClean="0"/>
              <a:t>Куба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49</a:t>
            </a:fld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9246" y="1285861"/>
            <a:ext cx="8820472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axis = np.float32([[0, 0, 0], [3, 0, 0], [0, 3, 0], [0, 0, -3]]).reshape(-1, 3)</a:t>
            </a:r>
            <a:endParaRPr kumimoji="0" lang="en-US" altLang="en-US" sz="200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cube_points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np.float32([[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  <a:endParaRPr kumimoji="0" lang="en-US" alt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3212976"/>
            <a:ext cx="9143274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draw_cube_model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np.int32(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).reshape(-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cv2.drawContours(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]],-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cv2.line(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[j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1" u="none" strike="noStrike" cap="none" normalizeH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cv2.drawContours(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:]], 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47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Изображение глубины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28–29 </a:t>
            </a:r>
            <a:r>
              <a:rPr lang="en-US" dirty="0" err="1"/>
              <a:t>октября</a:t>
            </a:r>
            <a:r>
              <a:rPr lang="en-US" dirty="0"/>
              <a:t> 2016,  </a:t>
            </a:r>
            <a:r>
              <a:rPr lang="en-US" dirty="0" err="1"/>
              <a:t>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</a:t>
            </a:fld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1"/>
            <a:ext cx="3790764" cy="4329130"/>
          </a:xfrm>
        </p:spPr>
        <p:txBody>
          <a:bodyPr/>
          <a:lstStyle/>
          <a:p>
            <a:r>
              <a:rPr lang="ru-RU" dirty="0" smtClean="0"/>
              <a:t>Лазерные сканеры</a:t>
            </a:r>
          </a:p>
          <a:p>
            <a:r>
              <a:rPr lang="en-US" dirty="0" smtClean="0"/>
              <a:t>Structured Light </a:t>
            </a:r>
            <a:r>
              <a:rPr lang="ru-RU" dirty="0" smtClean="0"/>
              <a:t>сенсоры</a:t>
            </a:r>
          </a:p>
          <a:p>
            <a:r>
              <a:rPr lang="en-US" dirty="0" smtClean="0"/>
              <a:t>Time of Flight </a:t>
            </a:r>
            <a:r>
              <a:rPr lang="ru-RU" dirty="0" smtClean="0"/>
              <a:t>сенсоры</a:t>
            </a:r>
            <a:endParaRPr lang="ru-RU" dirty="0"/>
          </a:p>
        </p:txBody>
      </p:sp>
      <p:pic>
        <p:nvPicPr>
          <p:cNvPr id="2052" name="Picture 4" descr="http://www.hizook.com/files/users/3/CamCube2_PMDtec_RangingCame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3854052"/>
            <a:ext cx="2660321" cy="25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ssets.hardwaresphere.com/uploads/2009/09/zscanner-700-3d-scan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49" y="3886450"/>
            <a:ext cx="2318930" cy="251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758" y="1375145"/>
            <a:ext cx="3796066" cy="30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8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 3</a:t>
            </a:r>
            <a:r>
              <a:rPr lang="en-US" dirty="0" smtClean="0"/>
              <a:t>D STL </a:t>
            </a:r>
            <a:r>
              <a:rPr lang="ru-RU" dirty="0" smtClean="0"/>
              <a:t>модели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50</a:t>
            </a:fld>
            <a:endParaRPr lang="ru-RU" dirty="0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6512" y="1330896"/>
            <a:ext cx="9107488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2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Открытие модели:</a:t>
            </a:r>
            <a:endParaRPr lang="en-US" altLang="en-US" sz="20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stl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</a:t>
            </a:r>
            <a:endParaRPr lang="en-US" alt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your_mesh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mesh.Mesh.from_file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alt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Moon.stl</a:t>
            </a:r>
            <a:r>
              <a:rPr lang="en-US" altLang="en-US" sz="20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en-US" sz="20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Чтение треугольников: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 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your_mesh.vectors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jac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cv2.projectPoints(vector,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rvecs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tvecs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draw_triangle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(frame,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imgpts</a:t>
            </a:r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u-RU" altLang="en-US" sz="2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Рисование:</a:t>
            </a:r>
            <a:endParaRPr kumimoji="0" lang="en-US" altLang="en-US" sz="200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draw_triangle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points):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points = np.int32(points).reshape(-1, 2)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cv2.drawContours(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,[points],-1,(0,255,0), -3)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cv2.line(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tuple(points[0]),tuple(points[1]),255,1)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cv2.line(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tuple(points[1]),tuple(points[2]),255,1)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cv2.line(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tuple(points[2]),tuple(points[0]),255,1)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2495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98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 3</a:t>
            </a:r>
            <a:r>
              <a:rPr lang="en-US" dirty="0" smtClean="0"/>
              <a:t>D STL </a:t>
            </a:r>
            <a:r>
              <a:rPr lang="ru-RU" dirty="0" smtClean="0"/>
              <a:t>модели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51</a:t>
            </a:fld>
            <a:endParaRPr lang="ru-RU" dirty="0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6512" y="1330896"/>
            <a:ext cx="9107488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Открытие модели:</a:t>
            </a:r>
            <a:endParaRPr lang="en-US" altLang="en-US" sz="2000" dirty="0" smtClean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stl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</a:t>
            </a:r>
            <a:endParaRPr lang="en-US" altLang="en-US" sz="4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your_mesh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mesh.Mesh.from_file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Moon.stl</a:t>
            </a:r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  <a:endParaRPr lang="ru-RU" altLang="en-US" sz="2000" dirty="0" smtClean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Чтение треугольников: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 </a:t>
            </a:r>
            <a:r>
              <a:rPr lang="en-US" altLang="en-US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your_mesh.vectors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jac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cv2.projectPoints(vector,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rvecs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tvecs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draw_triangle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(frame,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u-RU" altLang="en-US" sz="200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Рисование:</a:t>
            </a:r>
            <a:endParaRPr kumimoji="0" lang="en-US" altLang="en-US" sz="200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draw_triangle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points):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points = np.int32(points).reshape(-1, 2)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cv2.drawContours(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,[points],-1,(0,255,0), -3)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cv2.line(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tuple(points[0]),tuple(points[1]),255,1)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cv2.line(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tuple(points[1]),tuple(points[2]),255,1)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cv2.line(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tuple(points[2]),tuple(points[0]),255,1)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2495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9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 3</a:t>
            </a:r>
            <a:r>
              <a:rPr lang="en-US" dirty="0" smtClean="0"/>
              <a:t>D STL </a:t>
            </a:r>
            <a:r>
              <a:rPr lang="ru-RU" dirty="0" smtClean="0"/>
              <a:t>модели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52</a:t>
            </a:fld>
            <a:endParaRPr lang="ru-RU" dirty="0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6512" y="1330896"/>
            <a:ext cx="9107488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Открытие модели:</a:t>
            </a:r>
            <a:endParaRPr lang="en-US" altLang="en-US" sz="2000" dirty="0" smtClean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stl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</a:t>
            </a:r>
            <a:endParaRPr lang="en-US" altLang="en-US" sz="4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your_mesh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mesh.Mesh.from_file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Moon.stl</a:t>
            </a:r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  <a:endParaRPr lang="ru-RU" altLang="en-US" sz="2000" dirty="0" smtClean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Чтение треугольников: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 </a:t>
            </a:r>
            <a:r>
              <a:rPr lang="en-US" altLang="en-US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your_mesh.vectors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img_pts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jac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cv2.projectPoints(vector,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rvecs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tvecs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camera_matrix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dist_coefs</a:t>
            </a:r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draw_triangle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(frame, 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imgpts</a:t>
            </a:r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u-RU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Рисование:</a:t>
            </a:r>
            <a:endParaRPr kumimoji="0" lang="en-US" altLang="en-US" sz="2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draw_triangle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points):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points = np.int32(points).reshape(-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cv2.drawContours(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,[points],-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cv2.line(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(points[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(points[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cv2.line(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(points[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(points[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cv2.line(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(points[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(points[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24951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0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3</a:t>
            </a:r>
            <a:r>
              <a:rPr lang="en-US" dirty="0"/>
              <a:t>D STL </a:t>
            </a:r>
            <a:r>
              <a:rPr lang="ru-RU" dirty="0"/>
              <a:t>модели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53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25715"/>
            <a:ext cx="6009283" cy="47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Детектирование более сложных моделей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Детектирование маркеров</a:t>
            </a:r>
          </a:p>
          <a:p>
            <a:pPr lvl="1"/>
            <a:r>
              <a:rPr lang="ru-RU" dirty="0" smtClean="0"/>
              <a:t>Специальные методы, эффективно работающие со специальными маркерами. Быстро, качественно, в прошлом году.</a:t>
            </a:r>
          </a:p>
          <a:p>
            <a:r>
              <a:rPr lang="ru-RU" dirty="0" smtClean="0"/>
              <a:t>Детектирование произвольного объекта</a:t>
            </a:r>
          </a:p>
          <a:p>
            <a:pPr lvl="1"/>
            <a:r>
              <a:rPr lang="ru-RU" dirty="0" smtClean="0"/>
              <a:t>Универсальные методы поиска объектов, например, по ключевым точкам. Медленнее, интереснее.</a:t>
            </a:r>
          </a:p>
          <a:p>
            <a:pPr lvl="1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0741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Сопоставление ключевых точек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55</a:t>
            </a:fld>
            <a:endParaRPr lang="ru-RU" dirty="0"/>
          </a:p>
        </p:txBody>
      </p:sp>
      <p:pic>
        <p:nvPicPr>
          <p:cNvPr id="2054" name="Picture 6" descr="matcher_flann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8" y="1628800"/>
            <a:ext cx="852726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17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сопоставления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BruteForce</a:t>
            </a:r>
            <a:r>
              <a:rPr lang="ru-RU" dirty="0" smtClean="0"/>
              <a:t> – полный перебор </a:t>
            </a:r>
            <a:r>
              <a:rPr lang="en-US" dirty="0" smtClean="0"/>
              <a:t>(O(N</a:t>
            </a:r>
            <a:r>
              <a:rPr lang="en-US" baseline="30000" dirty="0" smtClean="0"/>
              <a:t>2</a:t>
            </a:r>
            <a:r>
              <a:rPr lang="en-US" dirty="0" smtClean="0"/>
              <a:t>))</a:t>
            </a:r>
          </a:p>
          <a:p>
            <a:r>
              <a:rPr lang="en-US" dirty="0" smtClean="0"/>
              <a:t>Fast </a:t>
            </a:r>
            <a:r>
              <a:rPr lang="en-US" dirty="0"/>
              <a:t>Approximate Nearest Neighbor Search </a:t>
            </a:r>
            <a:r>
              <a:rPr lang="en-US" dirty="0" smtClean="0"/>
              <a:t>Library (</a:t>
            </a:r>
            <a:r>
              <a:rPr lang="en-US" b="1" dirty="0"/>
              <a:t>FLANN</a:t>
            </a:r>
            <a:r>
              <a:rPr lang="en-US" dirty="0" smtClean="0"/>
              <a:t>) – </a:t>
            </a:r>
            <a:r>
              <a:rPr lang="ru-RU" dirty="0" smtClean="0"/>
              <a:t>быстро, но приблизительно</a:t>
            </a:r>
          </a:p>
          <a:p>
            <a:r>
              <a:rPr lang="en-US" b="1" dirty="0" smtClean="0"/>
              <a:t>FLANN + </a:t>
            </a:r>
            <a:r>
              <a:rPr lang="ru-RU" b="1" dirty="0" smtClean="0"/>
              <a:t>постобработка</a:t>
            </a:r>
            <a:endParaRPr lang="ru-RU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4998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 smtClean="0"/>
              <a:t>Поиск точек и вычисление дескрипторов</a:t>
            </a:r>
            <a:endParaRPr lang="ru-RU" sz="4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800" smtClean="0"/>
              <a:t>28–29 октября 2016,  Москва</a:t>
            </a:r>
            <a:endParaRPr lang="ru-RU" sz="180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sz="18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z="1800" smtClean="0"/>
              <a:t>57</a:t>
            </a:fld>
            <a:endParaRPr lang="ru-RU" sz="1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67544" y="1484784"/>
            <a:ext cx="83529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def</a:t>
            </a:r>
            <a:r>
              <a:rPr lang="en-US" sz="2800" dirty="0"/>
              <a:t> </a:t>
            </a:r>
            <a:r>
              <a:rPr lang="en-US" sz="2800" dirty="0" err="1"/>
              <a:t>getDes</a:t>
            </a:r>
            <a:r>
              <a:rPr lang="en-US" sz="2800" dirty="0"/>
              <a:t>(image, </a:t>
            </a:r>
            <a:r>
              <a:rPr lang="en-US" sz="2800" dirty="0" err="1"/>
              <a:t>nFeatures</a:t>
            </a:r>
            <a:r>
              <a:rPr lang="en-US" sz="2800" dirty="0"/>
              <a:t>=1500):</a:t>
            </a:r>
          </a:p>
          <a:p>
            <a:r>
              <a:rPr lang="en-US" sz="2800" dirty="0"/>
              <a:t>    orb = cv2.ORB(</a:t>
            </a:r>
            <a:r>
              <a:rPr lang="en-US" sz="2800" dirty="0" err="1"/>
              <a:t>nFeatures</a:t>
            </a:r>
            <a:r>
              <a:rPr lang="en-US" sz="2800" dirty="0"/>
              <a:t>)</a:t>
            </a:r>
          </a:p>
          <a:p>
            <a:r>
              <a:rPr lang="ru-RU" sz="2800" dirty="0" smtClean="0"/>
              <a:t>    </a:t>
            </a:r>
            <a:r>
              <a:rPr lang="en-US" sz="2800" dirty="0" err="1" smtClean="0"/>
              <a:t>kp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err="1"/>
              <a:t>orb.detect</a:t>
            </a:r>
            <a:r>
              <a:rPr lang="en-US" sz="2800" dirty="0"/>
              <a:t>(</a:t>
            </a:r>
            <a:r>
              <a:rPr lang="en-US" sz="2800" dirty="0" err="1"/>
              <a:t>image,None</a:t>
            </a:r>
            <a:r>
              <a:rPr lang="en-US" sz="2800" dirty="0"/>
              <a:t>)</a:t>
            </a:r>
          </a:p>
          <a:p>
            <a:r>
              <a:rPr lang="en-US" sz="2800" dirty="0"/>
              <a:t>    if </a:t>
            </a:r>
            <a:r>
              <a:rPr lang="en-US" sz="2800" dirty="0" err="1"/>
              <a:t>kp</a:t>
            </a:r>
            <a:r>
              <a:rPr lang="en-US" sz="2800" dirty="0"/>
              <a:t> is None:</a:t>
            </a:r>
          </a:p>
          <a:p>
            <a:r>
              <a:rPr lang="en-US" sz="2800" dirty="0"/>
              <a:t>        return [],[]</a:t>
            </a:r>
          </a:p>
          <a:p>
            <a:r>
              <a:rPr lang="en-US" sz="2800" dirty="0"/>
              <a:t>    return </a:t>
            </a:r>
            <a:r>
              <a:rPr lang="en-US" sz="2800" dirty="0" err="1"/>
              <a:t>orb.compute</a:t>
            </a:r>
            <a:r>
              <a:rPr lang="en-US" sz="2800" dirty="0"/>
              <a:t>(image, </a:t>
            </a:r>
            <a:r>
              <a:rPr lang="en-US" sz="2800" dirty="0" err="1"/>
              <a:t>kp</a:t>
            </a:r>
            <a:r>
              <a:rPr lang="en-US" sz="2800" dirty="0" smtClean="0"/>
              <a:t>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0159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Сопоставление точек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en-US" dirty="0" smtClean="0"/>
              <a:t>BF)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58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62744" y="1412776"/>
            <a:ext cx="8784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 smtClean="0"/>
              <a:t>def</a:t>
            </a:r>
            <a:r>
              <a:rPr lang="en-US" sz="2800" dirty="0" smtClean="0"/>
              <a:t> </a:t>
            </a:r>
            <a:r>
              <a:rPr lang="en-US" sz="2800" dirty="0" err="1"/>
              <a:t>getMatches</a:t>
            </a:r>
            <a:r>
              <a:rPr lang="en-US" sz="2800" dirty="0"/>
              <a:t>(</a:t>
            </a:r>
            <a:r>
              <a:rPr lang="en-US" sz="2800" dirty="0" err="1"/>
              <a:t>des_marker</a:t>
            </a:r>
            <a:r>
              <a:rPr lang="en-US" sz="2800" dirty="0"/>
              <a:t>, </a:t>
            </a:r>
            <a:r>
              <a:rPr lang="en-US" sz="2800" dirty="0" err="1"/>
              <a:t>des_image</a:t>
            </a:r>
            <a:r>
              <a:rPr lang="en-US" sz="2800" dirty="0"/>
              <a:t>):</a:t>
            </a:r>
          </a:p>
          <a:p>
            <a:r>
              <a:rPr lang="en-US" sz="2800" dirty="0" smtClean="0"/>
              <a:t>    matcher </a:t>
            </a:r>
            <a:r>
              <a:rPr lang="en-US" sz="2800" dirty="0"/>
              <a:t>= </a:t>
            </a:r>
            <a:r>
              <a:rPr lang="en-US" sz="2800" dirty="0" smtClean="0"/>
              <a:t>cv2.BruteForceMatcher()</a:t>
            </a:r>
            <a:endParaRPr lang="en-US" sz="2800" dirty="0"/>
          </a:p>
          <a:p>
            <a:r>
              <a:rPr lang="ru-RU" sz="2800" dirty="0" smtClean="0"/>
              <a:t>    </a:t>
            </a:r>
            <a:r>
              <a:rPr lang="en-US" sz="2800" dirty="0" smtClean="0"/>
              <a:t>return </a:t>
            </a:r>
            <a:r>
              <a:rPr lang="en-US" sz="2800" dirty="0" err="1" smtClean="0"/>
              <a:t>matcher.match</a:t>
            </a:r>
            <a:r>
              <a:rPr lang="en-US" sz="2800" dirty="0" smtClean="0"/>
              <a:t>(</a:t>
            </a:r>
            <a:r>
              <a:rPr lang="en-US" sz="2800" dirty="0" err="1"/>
              <a:t>des_image,des_marker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7819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FLANN + </a:t>
            </a:r>
            <a:r>
              <a:rPr lang="ru-RU" dirty="0" smtClean="0"/>
              <a:t>постобработка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59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62744" y="1412776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/>
              <a:t>getMatches</a:t>
            </a:r>
            <a:r>
              <a:rPr lang="en-US" dirty="0"/>
              <a:t>(</a:t>
            </a:r>
            <a:r>
              <a:rPr lang="en-US" dirty="0" err="1"/>
              <a:t>des_marker</a:t>
            </a:r>
            <a:r>
              <a:rPr lang="en-US" dirty="0"/>
              <a:t>, </a:t>
            </a:r>
            <a:r>
              <a:rPr lang="en-US" dirty="0" err="1"/>
              <a:t>des_image</a:t>
            </a:r>
            <a:r>
              <a:rPr lang="en-US" dirty="0"/>
              <a:t>):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FLANN_INDEX_LSH = 6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index_params</a:t>
            </a:r>
            <a:r>
              <a:rPr lang="en-US" dirty="0" smtClean="0"/>
              <a:t> = </a:t>
            </a:r>
            <a:r>
              <a:rPr lang="en-US" dirty="0" err="1" smtClean="0"/>
              <a:t>dict</a:t>
            </a:r>
            <a:r>
              <a:rPr lang="en-US" dirty="0" smtClean="0"/>
              <a:t>(algorithm = FLANN_INDEX_LSH, </a:t>
            </a:r>
            <a:r>
              <a:rPr lang="en-US" dirty="0" err="1" smtClean="0"/>
              <a:t>table_number</a:t>
            </a:r>
            <a:r>
              <a:rPr lang="en-US" dirty="0" smtClean="0"/>
              <a:t> = 6, </a:t>
            </a:r>
            <a:r>
              <a:rPr lang="en-US" dirty="0" err="1" smtClean="0"/>
              <a:t>key_size</a:t>
            </a:r>
            <a:r>
              <a:rPr lang="en-US" dirty="0" smtClean="0"/>
              <a:t> = 12, </a:t>
            </a:r>
            <a:r>
              <a:rPr lang="en-US" dirty="0" err="1" smtClean="0"/>
              <a:t>multi_probe_level</a:t>
            </a:r>
            <a:r>
              <a:rPr lang="en-US" dirty="0" smtClean="0"/>
              <a:t> = 1)</a:t>
            </a:r>
          </a:p>
          <a:p>
            <a:r>
              <a:rPr lang="en-US" dirty="0" smtClean="0"/>
              <a:t>matcher </a:t>
            </a:r>
            <a:r>
              <a:rPr lang="en-US" dirty="0"/>
              <a:t>= </a:t>
            </a:r>
            <a:r>
              <a:rPr lang="en-US" dirty="0" smtClean="0"/>
              <a:t>cv2.FlannBasedMatcher(</a:t>
            </a:r>
            <a:r>
              <a:rPr lang="en-US" dirty="0" err="1" smtClean="0"/>
              <a:t>index_params</a:t>
            </a:r>
            <a:r>
              <a:rPr lang="en-US" dirty="0" smtClean="0"/>
              <a:t>,{})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 # </a:t>
            </a:r>
            <a:r>
              <a:rPr lang="ru-RU" dirty="0" smtClean="0"/>
              <a:t>находим по 2 ближайших дескриптора для каждой точки</a:t>
            </a:r>
          </a:p>
          <a:p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en-US" dirty="0" smtClean="0"/>
              <a:t># </a:t>
            </a:r>
            <a:r>
              <a:rPr lang="ru-RU" dirty="0" smtClean="0"/>
              <a:t>два раза: маркер к картинке и обратно (они будут разными, т.к. </a:t>
            </a:r>
            <a:r>
              <a:rPr lang="en-US" dirty="0" smtClean="0"/>
              <a:t>FLANN)</a:t>
            </a:r>
            <a:endParaRPr lang="ru-RU" dirty="0" smtClean="0"/>
          </a:p>
          <a:p>
            <a:r>
              <a:rPr lang="en-US" dirty="0" smtClean="0"/>
              <a:t>    matches1to2 </a:t>
            </a:r>
            <a:r>
              <a:rPr lang="en-US" dirty="0"/>
              <a:t>= </a:t>
            </a:r>
            <a:r>
              <a:rPr lang="en-US" dirty="0" err="1"/>
              <a:t>matcher.knnMatch</a:t>
            </a:r>
            <a:r>
              <a:rPr lang="en-US" dirty="0"/>
              <a:t>(</a:t>
            </a:r>
            <a:r>
              <a:rPr lang="en-US" dirty="0" err="1"/>
              <a:t>des_image,des_marker,k</a:t>
            </a:r>
            <a:r>
              <a:rPr lang="en-US" dirty="0"/>
              <a:t>=2)</a:t>
            </a:r>
          </a:p>
          <a:p>
            <a:r>
              <a:rPr lang="en-US" dirty="0"/>
              <a:t>    matches2to1 = </a:t>
            </a:r>
            <a:r>
              <a:rPr lang="en-US" dirty="0" err="1"/>
              <a:t>matcher.knnMatch</a:t>
            </a:r>
            <a:r>
              <a:rPr lang="en-US" dirty="0"/>
              <a:t>(</a:t>
            </a:r>
            <a:r>
              <a:rPr lang="en-US" dirty="0" err="1"/>
              <a:t>des_marker,des_image,k</a:t>
            </a:r>
            <a:r>
              <a:rPr lang="en-US" dirty="0"/>
              <a:t>=2)</a:t>
            </a:r>
          </a:p>
          <a:p>
            <a:endParaRPr lang="en-US" dirty="0"/>
          </a:p>
          <a:p>
            <a:r>
              <a:rPr lang="en-US" dirty="0"/>
              <a:t>    #ratio </a:t>
            </a:r>
            <a:r>
              <a:rPr lang="en-US" dirty="0" smtClean="0"/>
              <a:t>test</a:t>
            </a:r>
            <a:endParaRPr lang="ru-RU" dirty="0" smtClean="0"/>
          </a:p>
          <a:p>
            <a:r>
              <a:rPr lang="en-US" dirty="0" smtClean="0"/>
              <a:t>    </a:t>
            </a:r>
            <a:r>
              <a:rPr lang="ru-RU" dirty="0" smtClean="0"/>
              <a:t>… </a:t>
            </a:r>
          </a:p>
          <a:p>
            <a:endParaRPr lang="ru-RU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#</a:t>
            </a:r>
            <a:r>
              <a:rPr lang="en-US" dirty="0"/>
              <a:t>symmetry test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good = </a:t>
            </a:r>
            <a:r>
              <a:rPr lang="ru-RU" dirty="0" smtClean="0"/>
              <a:t>…</a:t>
            </a:r>
            <a:endParaRPr lang="en-US" dirty="0"/>
          </a:p>
          <a:p>
            <a:r>
              <a:rPr lang="en-US" dirty="0"/>
              <a:t>    return good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34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DepthSense® 325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60242" y="1883646"/>
            <a:ext cx="2683759" cy="17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ntelrealsense.bemyapp.com/images/creative-c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372" y="1883646"/>
            <a:ext cx="2166622" cy="239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Изображение глубины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28–29 </a:t>
            </a:r>
            <a:r>
              <a:rPr lang="en-US" dirty="0" err="1"/>
              <a:t>октября</a:t>
            </a:r>
            <a:r>
              <a:rPr lang="en-US" dirty="0"/>
              <a:t> 2016,  </a:t>
            </a:r>
            <a:r>
              <a:rPr lang="en-US" dirty="0" err="1"/>
              <a:t>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</a:t>
            </a:fld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218582" y="1559905"/>
            <a:ext cx="4135323" cy="4677407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Мощные </a:t>
            </a:r>
            <a:r>
              <a:rPr lang="en-US" dirty="0" smtClean="0"/>
              <a:t>SDK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Отслеживание пользователя</a:t>
            </a:r>
          </a:p>
          <a:p>
            <a:pPr lvl="1"/>
            <a:r>
              <a:rPr lang="ru-RU" dirty="0" smtClean="0"/>
              <a:t>Управление жестами</a:t>
            </a:r>
          </a:p>
          <a:p>
            <a:pPr lvl="1"/>
            <a:r>
              <a:rPr lang="ru-RU" dirty="0" smtClean="0"/>
              <a:t>Идентификация лица</a:t>
            </a:r>
            <a:endParaRPr lang="en-US" dirty="0" smtClean="0"/>
          </a:p>
          <a:p>
            <a:pPr lvl="1"/>
            <a:r>
              <a:rPr lang="ru-RU" dirty="0" smtClean="0"/>
              <a:t>Распознавание голоса </a:t>
            </a:r>
          </a:p>
          <a:p>
            <a:pPr lvl="1"/>
            <a:r>
              <a:rPr lang="ru-RU" dirty="0" smtClean="0"/>
              <a:t>Сканирование объектов</a:t>
            </a:r>
            <a:endParaRPr lang="en-US" dirty="0" smtClean="0"/>
          </a:p>
          <a:p>
            <a:pPr lvl="1"/>
            <a:r>
              <a:rPr lang="ru-RU" dirty="0" smtClean="0"/>
              <a:t>…</a:t>
            </a:r>
            <a:endParaRPr lang="en-US" dirty="0"/>
          </a:p>
          <a:p>
            <a:r>
              <a:rPr lang="ru-RU" dirty="0" smtClean="0"/>
              <a:t>Встраиваются </a:t>
            </a:r>
            <a:r>
              <a:rPr lang="ru-RU" dirty="0"/>
              <a:t>в планшеты и </a:t>
            </a:r>
            <a:r>
              <a:rPr lang="ru-RU" dirty="0" smtClean="0"/>
              <a:t>ноутбуки</a:t>
            </a:r>
          </a:p>
        </p:txBody>
      </p:sp>
      <p:pic>
        <p:nvPicPr>
          <p:cNvPr id="2054" name="Picture 6" descr="http://3.bp.blogspot.com/-y_pbBoGcpok/VMvnkQYAbeI/AAAAAAAALY8/i4-7owMG8E8/s1600/RealSense3D-F200-Integrated_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/>
          <a:stretch/>
        </p:blipFill>
        <p:spPr bwMode="auto">
          <a:xfrm>
            <a:off x="3921040" y="4638678"/>
            <a:ext cx="3729302" cy="17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radioritm.ru/sites/default/files/kinect_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581" y="3009858"/>
            <a:ext cx="2987522" cy="22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16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Постобработка (фильтрация соответствий)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60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79512" y="1484784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  </a:t>
            </a:r>
            <a:r>
              <a:rPr lang="en-US" dirty="0" smtClean="0"/>
              <a:t> # </a:t>
            </a:r>
            <a:r>
              <a:rPr lang="ru-RU" dirty="0" smtClean="0"/>
              <a:t>выкидываем точки с менее чем 2 соответствиями</a:t>
            </a:r>
          </a:p>
          <a:p>
            <a:r>
              <a:rPr lang="ru-RU" dirty="0" smtClean="0"/>
              <a:t>    </a:t>
            </a:r>
            <a:r>
              <a:rPr lang="en-US" dirty="0" smtClean="0"/>
              <a:t>matches1to2 </a:t>
            </a:r>
            <a:r>
              <a:rPr lang="en-US" dirty="0"/>
              <a:t>= [x for x in matches1to2 if </a:t>
            </a:r>
            <a:r>
              <a:rPr lang="en-US" dirty="0" err="1"/>
              <a:t>len</a:t>
            </a:r>
            <a:r>
              <a:rPr lang="en-US" dirty="0"/>
              <a:t>(x) == 2]</a:t>
            </a:r>
          </a:p>
          <a:p>
            <a:r>
              <a:rPr lang="en-US" dirty="0"/>
              <a:t>    matches2to1 = [x for x in matches2to1 if </a:t>
            </a:r>
            <a:r>
              <a:rPr lang="en-US" dirty="0" err="1"/>
              <a:t>len</a:t>
            </a:r>
            <a:r>
              <a:rPr lang="en-US" dirty="0"/>
              <a:t>(x) == 2]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    </a:t>
            </a:r>
            <a:r>
              <a:rPr lang="en-US" dirty="0" smtClean="0"/>
              <a:t>#</a:t>
            </a:r>
            <a:r>
              <a:rPr lang="en-US" dirty="0"/>
              <a:t>ratio </a:t>
            </a:r>
            <a:r>
              <a:rPr lang="en-US" dirty="0" smtClean="0"/>
              <a:t>test</a:t>
            </a:r>
            <a:r>
              <a:rPr lang="ru-RU" dirty="0" smtClean="0"/>
              <a:t> – выкидываем такие, в которых не очень уверены</a:t>
            </a:r>
          </a:p>
          <a:p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en-US" dirty="0" smtClean="0"/>
              <a:t>ratio = 0.8</a:t>
            </a:r>
            <a:endParaRPr lang="en-US" dirty="0"/>
          </a:p>
          <a:p>
            <a:r>
              <a:rPr lang="ru-RU" dirty="0" smtClean="0"/>
              <a:t>    </a:t>
            </a:r>
            <a:r>
              <a:rPr lang="en-US" dirty="0" smtClean="0"/>
              <a:t>good1to2 = [m for </a:t>
            </a:r>
            <a:r>
              <a:rPr lang="en-US" dirty="0" err="1" smtClean="0"/>
              <a:t>m,n</a:t>
            </a:r>
            <a:r>
              <a:rPr lang="en-US" dirty="0" smtClean="0"/>
              <a:t> in matches1to2 if </a:t>
            </a:r>
            <a:r>
              <a:rPr lang="en-US" dirty="0" err="1" smtClean="0"/>
              <a:t>m.distance</a:t>
            </a:r>
            <a:r>
              <a:rPr lang="en-US" dirty="0" smtClean="0"/>
              <a:t> &lt; </a:t>
            </a:r>
            <a:r>
              <a:rPr lang="en-US" dirty="0"/>
              <a:t>ratio </a:t>
            </a:r>
            <a:r>
              <a:rPr lang="en-US" dirty="0" smtClean="0"/>
              <a:t>*</a:t>
            </a:r>
            <a:r>
              <a:rPr lang="en-US" dirty="0" err="1" smtClean="0"/>
              <a:t>n.distance</a:t>
            </a:r>
            <a:r>
              <a:rPr lang="en-US" dirty="0" smtClean="0"/>
              <a:t>]</a:t>
            </a:r>
          </a:p>
          <a:p>
            <a:r>
              <a:rPr lang="en-US" dirty="0" smtClean="0"/>
              <a:t>    </a:t>
            </a:r>
            <a:r>
              <a:rPr lang="en-US" dirty="0"/>
              <a:t>good2to1 = list([m for </a:t>
            </a:r>
            <a:r>
              <a:rPr lang="en-US" dirty="0" err="1"/>
              <a:t>m,n</a:t>
            </a:r>
            <a:r>
              <a:rPr lang="en-US" dirty="0"/>
              <a:t> in matches2to1 if </a:t>
            </a:r>
            <a:r>
              <a:rPr lang="en-US" dirty="0" err="1"/>
              <a:t>m.distance</a:t>
            </a:r>
            <a:r>
              <a:rPr lang="en-US" dirty="0"/>
              <a:t> &lt; ratio </a:t>
            </a:r>
            <a:r>
              <a:rPr lang="en-US" dirty="0" smtClean="0"/>
              <a:t>*</a:t>
            </a:r>
            <a:r>
              <a:rPr lang="en-US" dirty="0" err="1"/>
              <a:t>n.distance</a:t>
            </a:r>
            <a:r>
              <a:rPr lang="en-US" dirty="0"/>
              <a:t>])</a:t>
            </a:r>
          </a:p>
          <a:p>
            <a:endParaRPr lang="en-US" dirty="0"/>
          </a:p>
          <a:p>
            <a:r>
              <a:rPr lang="en-US" dirty="0"/>
              <a:t>    #symmetry </a:t>
            </a:r>
            <a:r>
              <a:rPr lang="en-US" dirty="0" smtClean="0"/>
              <a:t>test</a:t>
            </a:r>
            <a:r>
              <a:rPr lang="ru-RU" dirty="0" smtClean="0"/>
              <a:t> – выкидываем несимметричные соответствия</a:t>
            </a:r>
            <a:endParaRPr lang="en-US" dirty="0"/>
          </a:p>
          <a:p>
            <a:r>
              <a:rPr lang="en-US" dirty="0"/>
              <a:t>    good = []</a:t>
            </a:r>
          </a:p>
          <a:p>
            <a:r>
              <a:rPr lang="en-US" dirty="0"/>
              <a:t>    for m in good1to2:</a:t>
            </a:r>
          </a:p>
          <a:p>
            <a:r>
              <a:rPr lang="en-US" dirty="0"/>
              <a:t>        for n in good2to1:</a:t>
            </a:r>
          </a:p>
          <a:p>
            <a:r>
              <a:rPr lang="en-US" dirty="0"/>
              <a:t>            if </a:t>
            </a:r>
            <a:r>
              <a:rPr lang="en-US" dirty="0" err="1"/>
              <a:t>m.queryIdx</a:t>
            </a:r>
            <a:r>
              <a:rPr lang="en-US" dirty="0"/>
              <a:t> == </a:t>
            </a:r>
            <a:r>
              <a:rPr lang="en-US" dirty="0" err="1"/>
              <a:t>n.trainIdx</a:t>
            </a:r>
            <a:r>
              <a:rPr lang="en-US" dirty="0"/>
              <a:t> and </a:t>
            </a:r>
            <a:r>
              <a:rPr lang="en-US" dirty="0" err="1"/>
              <a:t>n.queryIdx</a:t>
            </a:r>
            <a:r>
              <a:rPr lang="en-US" dirty="0"/>
              <a:t> == </a:t>
            </a:r>
            <a:r>
              <a:rPr lang="en-US" dirty="0" err="1"/>
              <a:t>m.trainIdx</a:t>
            </a:r>
            <a:r>
              <a:rPr lang="en-US" dirty="0"/>
              <a:t>:</a:t>
            </a:r>
          </a:p>
          <a:p>
            <a:r>
              <a:rPr lang="en-US" dirty="0"/>
              <a:t>                </a:t>
            </a:r>
            <a:r>
              <a:rPr lang="en-US" dirty="0" err="1"/>
              <a:t>good.append</a:t>
            </a:r>
            <a:r>
              <a:rPr lang="en-US" dirty="0"/>
              <a:t>(m)</a:t>
            </a:r>
          </a:p>
          <a:p>
            <a:r>
              <a:rPr lang="ru-RU" dirty="0" smtClean="0"/>
              <a:t>    </a:t>
            </a:r>
          </a:p>
          <a:p>
            <a:r>
              <a:rPr lang="ru-RU" dirty="0"/>
              <a:t> </a:t>
            </a:r>
            <a:r>
              <a:rPr lang="ru-RU" dirty="0" smtClean="0"/>
              <a:t>    </a:t>
            </a:r>
            <a:r>
              <a:rPr lang="en-US" dirty="0" smtClean="0"/>
              <a:t>return </a:t>
            </a:r>
            <a:r>
              <a:rPr lang="en-US" dirty="0"/>
              <a:t>good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2899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Сопоставление точек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61</a:t>
            </a:fld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4143914" cy="332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794" y="2123449"/>
            <a:ext cx="4642500" cy="363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610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PnP </a:t>
            </a:r>
            <a:r>
              <a:rPr lang="en-US" dirty="0" err="1" smtClean="0"/>
              <a:t>Ransac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62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1720840"/>
            <a:ext cx="85689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kp_marker</a:t>
            </a:r>
            <a:r>
              <a:rPr lang="en-US" dirty="0"/>
              <a:t>, </a:t>
            </a:r>
            <a:r>
              <a:rPr lang="en-US" dirty="0" err="1"/>
              <a:t>des_marker</a:t>
            </a:r>
            <a:r>
              <a:rPr lang="en-US" dirty="0"/>
              <a:t> = </a:t>
            </a:r>
            <a:r>
              <a:rPr lang="en-US" dirty="0" err="1"/>
              <a:t>getDes</a:t>
            </a:r>
            <a:r>
              <a:rPr lang="en-US" dirty="0"/>
              <a:t>(marker) </a:t>
            </a:r>
            <a:endParaRPr lang="en-US" dirty="0" smtClean="0"/>
          </a:p>
          <a:p>
            <a:r>
              <a:rPr lang="en-US" dirty="0" err="1" smtClean="0"/>
              <a:t>kp_image</a:t>
            </a:r>
            <a:r>
              <a:rPr lang="en-US" dirty="0"/>
              <a:t>, </a:t>
            </a:r>
            <a:r>
              <a:rPr lang="en-US" dirty="0" err="1"/>
              <a:t>des_image</a:t>
            </a:r>
            <a:r>
              <a:rPr lang="en-US" dirty="0"/>
              <a:t> = </a:t>
            </a:r>
            <a:r>
              <a:rPr lang="en-US" dirty="0" err="1"/>
              <a:t>getDes</a:t>
            </a:r>
            <a:r>
              <a:rPr lang="en-US" dirty="0"/>
              <a:t>(frame)</a:t>
            </a:r>
          </a:p>
          <a:p>
            <a:r>
              <a:rPr lang="en-US" dirty="0"/>
              <a:t>                </a:t>
            </a:r>
          </a:p>
          <a:p>
            <a:r>
              <a:rPr lang="en-US" dirty="0" smtClean="0"/>
              <a:t>matches </a:t>
            </a:r>
            <a:r>
              <a:rPr lang="en-US" dirty="0"/>
              <a:t>= </a:t>
            </a:r>
            <a:r>
              <a:rPr lang="en-US" dirty="0" err="1"/>
              <a:t>getMatches</a:t>
            </a:r>
            <a:r>
              <a:rPr lang="en-US" dirty="0"/>
              <a:t>(</a:t>
            </a:r>
            <a:r>
              <a:rPr lang="en-US" dirty="0" err="1"/>
              <a:t>des_marker</a:t>
            </a:r>
            <a:r>
              <a:rPr lang="en-US" dirty="0"/>
              <a:t>, </a:t>
            </a:r>
            <a:r>
              <a:rPr lang="en-US" dirty="0" err="1"/>
              <a:t>des_image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r>
              <a:rPr lang="en-US" dirty="0" smtClean="0"/>
              <a:t># </a:t>
            </a:r>
            <a:r>
              <a:rPr lang="ru-RU" dirty="0" smtClean="0"/>
              <a:t>формирование массивов с координатами</a:t>
            </a:r>
            <a:endParaRPr lang="en-US" dirty="0" smtClean="0"/>
          </a:p>
          <a:p>
            <a:r>
              <a:rPr lang="en-US" dirty="0" err="1" smtClean="0"/>
              <a:t>pattern_points</a:t>
            </a:r>
            <a:r>
              <a:rPr lang="en-US" dirty="0" smtClean="0"/>
              <a:t> </a:t>
            </a:r>
            <a:r>
              <a:rPr lang="en-US" dirty="0"/>
              <a:t>= [</a:t>
            </a:r>
            <a:r>
              <a:rPr lang="en-US" dirty="0" err="1"/>
              <a:t>kp_marker</a:t>
            </a:r>
            <a:r>
              <a:rPr lang="en-US" dirty="0"/>
              <a:t>[</a:t>
            </a:r>
            <a:r>
              <a:rPr lang="en-US" dirty="0" err="1"/>
              <a:t>pt.trainIdx</a:t>
            </a:r>
            <a:r>
              <a:rPr lang="en-US" dirty="0"/>
              <a:t>].</a:t>
            </a:r>
            <a:r>
              <a:rPr lang="en-US" dirty="0" err="1"/>
              <a:t>pt</a:t>
            </a:r>
            <a:r>
              <a:rPr lang="en-US" dirty="0"/>
              <a:t> for </a:t>
            </a:r>
            <a:r>
              <a:rPr lang="en-US" dirty="0" err="1"/>
              <a:t>pt</a:t>
            </a:r>
            <a:r>
              <a:rPr lang="en-US" dirty="0"/>
              <a:t> in matches]</a:t>
            </a:r>
          </a:p>
          <a:p>
            <a:r>
              <a:rPr lang="en-US" dirty="0" err="1" smtClean="0"/>
              <a:t>pattern_points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([(x/50.0,y/50.0,0) for </a:t>
            </a:r>
            <a:r>
              <a:rPr lang="en-US" dirty="0" err="1"/>
              <a:t>x,y</a:t>
            </a:r>
            <a:r>
              <a:rPr lang="en-US" dirty="0"/>
              <a:t> in </a:t>
            </a:r>
            <a:r>
              <a:rPr lang="en-US" dirty="0" err="1"/>
              <a:t>pattern_points</a:t>
            </a:r>
            <a:r>
              <a:rPr lang="en-US" dirty="0"/>
              <a:t>], </a:t>
            </a:r>
            <a:r>
              <a:rPr lang="en-US" dirty="0" err="1"/>
              <a:t>dtype</a:t>
            </a:r>
            <a:r>
              <a:rPr lang="en-US" dirty="0"/>
              <a:t>=np.float32)</a:t>
            </a:r>
          </a:p>
          <a:p>
            <a:r>
              <a:rPr lang="en-US" dirty="0" err="1" smtClean="0"/>
              <a:t>image_points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</a:t>
            </a:r>
            <a:r>
              <a:rPr lang="en-US" dirty="0" err="1"/>
              <a:t>kp_image</a:t>
            </a:r>
            <a:r>
              <a:rPr lang="en-US" dirty="0"/>
              <a:t>[</a:t>
            </a:r>
            <a:r>
              <a:rPr lang="en-US" dirty="0" err="1"/>
              <a:t>pt.queryIdx</a:t>
            </a:r>
            <a:r>
              <a:rPr lang="en-US" dirty="0"/>
              <a:t>].</a:t>
            </a:r>
            <a:r>
              <a:rPr lang="en-US" dirty="0" err="1"/>
              <a:t>pt</a:t>
            </a:r>
            <a:r>
              <a:rPr lang="en-US" dirty="0"/>
              <a:t> for </a:t>
            </a:r>
            <a:r>
              <a:rPr lang="en-US" dirty="0" err="1"/>
              <a:t>pt</a:t>
            </a:r>
            <a:r>
              <a:rPr lang="en-US" dirty="0"/>
              <a:t> in matches], </a:t>
            </a:r>
            <a:r>
              <a:rPr lang="en-US" dirty="0" err="1"/>
              <a:t>dtype</a:t>
            </a:r>
            <a:r>
              <a:rPr lang="en-US" dirty="0"/>
              <a:t>=np.float32)</a:t>
            </a:r>
          </a:p>
          <a:p>
            <a:r>
              <a:rPr lang="en-US" dirty="0"/>
              <a:t>                    </a:t>
            </a:r>
            <a:endParaRPr lang="ru-RU" dirty="0" smtClean="0"/>
          </a:p>
          <a:p>
            <a:r>
              <a:rPr lang="en-US" dirty="0" smtClean="0"/>
              <a:t># PnP RANSAC</a:t>
            </a:r>
            <a:endParaRPr lang="en-US" dirty="0"/>
          </a:p>
          <a:p>
            <a:r>
              <a:rPr lang="en-US" dirty="0" err="1" smtClean="0"/>
              <a:t>rvecs</a:t>
            </a:r>
            <a:r>
              <a:rPr lang="en-US" dirty="0"/>
              <a:t>, </a:t>
            </a:r>
            <a:r>
              <a:rPr lang="en-US" dirty="0" err="1"/>
              <a:t>tvecs</a:t>
            </a:r>
            <a:r>
              <a:rPr lang="en-US" dirty="0"/>
              <a:t>, inliers = cv2.solvePnPRansac(</a:t>
            </a:r>
            <a:r>
              <a:rPr lang="en-US" dirty="0" err="1"/>
              <a:t>pattern_points</a:t>
            </a:r>
            <a:r>
              <a:rPr lang="en-US" dirty="0"/>
              <a:t>, </a:t>
            </a:r>
            <a:r>
              <a:rPr lang="en-US" dirty="0" err="1"/>
              <a:t>image_points</a:t>
            </a:r>
            <a:r>
              <a:rPr lang="en-US" dirty="0"/>
              <a:t>, </a:t>
            </a:r>
            <a:r>
              <a:rPr lang="en-US" dirty="0" err="1"/>
              <a:t>camera_matrix</a:t>
            </a:r>
            <a:r>
              <a:rPr lang="en-US" dirty="0"/>
              <a:t>, </a:t>
            </a:r>
            <a:r>
              <a:rPr lang="en-US" dirty="0" err="1"/>
              <a:t>dist_coefs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6657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63</a:t>
            </a:fld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897" y="1600200"/>
            <a:ext cx="5480206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765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 3д модели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Установить камеру</a:t>
            </a:r>
          </a:p>
          <a:p>
            <a:pPr lvl="1"/>
            <a:r>
              <a:rPr lang="en-US" dirty="0" err="1"/>
              <a:t>fovx</a:t>
            </a:r>
            <a:r>
              <a:rPr lang="en-US" dirty="0"/>
              <a:t>, </a:t>
            </a:r>
            <a:r>
              <a:rPr lang="en-US" dirty="0" err="1"/>
              <a:t>fovy</a:t>
            </a:r>
            <a:r>
              <a:rPr lang="en-US" dirty="0"/>
              <a:t>, f, (cx, cy), a = cv2.calibrationMatrixValues(</a:t>
            </a:r>
            <a:r>
              <a:rPr lang="en-US" dirty="0" err="1"/>
              <a:t>self.K</a:t>
            </a:r>
            <a:r>
              <a:rPr lang="en-US" dirty="0"/>
              <a:t>, (</a:t>
            </a:r>
            <a:r>
              <a:rPr lang="en-US" dirty="0" err="1"/>
              <a:t>w,h</a:t>
            </a:r>
            <a:r>
              <a:rPr lang="en-US" dirty="0"/>
              <a:t>), w</a:t>
            </a:r>
            <a:r>
              <a:rPr lang="en-US" dirty="0" smtClean="0"/>
              <a:t>, h</a:t>
            </a:r>
            <a:r>
              <a:rPr lang="en-US" dirty="0"/>
              <a:t>)</a:t>
            </a:r>
          </a:p>
          <a:p>
            <a:r>
              <a:rPr lang="ru-RU" dirty="0" smtClean="0"/>
              <a:t>Сформировать на основе </a:t>
            </a:r>
            <a:r>
              <a:rPr lang="en-US" dirty="0" err="1" smtClean="0"/>
              <a:t>rvec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tvec</a:t>
            </a:r>
            <a:r>
              <a:rPr lang="en-US" dirty="0" smtClean="0"/>
              <a:t> </a:t>
            </a:r>
            <a:r>
              <a:rPr lang="ru-RU" dirty="0" smtClean="0"/>
              <a:t>трансформацию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/>
              <a:t>T = </a:t>
            </a:r>
            <a:r>
              <a:rPr lang="en-US" dirty="0" err="1"/>
              <a:t>tvecs.ravel</a:t>
            </a:r>
            <a:r>
              <a:rPr lang="en-US" dirty="0" smtClean="0"/>
              <a:t>(), R </a:t>
            </a:r>
            <a:r>
              <a:rPr lang="en-US" dirty="0"/>
              <a:t>= </a:t>
            </a:r>
            <a:r>
              <a:rPr lang="en-US" dirty="0" err="1"/>
              <a:t>rvecs.ravel</a:t>
            </a:r>
            <a:r>
              <a:rPr lang="en-US" dirty="0" smtClean="0"/>
              <a:t>()         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dirty="0" err="1"/>
              <a:t>RotM</a:t>
            </a:r>
            <a:r>
              <a:rPr lang="en-US" dirty="0"/>
              <a:t>,_ = cv2.Rodrigues(R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dirty="0" err="1"/>
              <a:t>RotM</a:t>
            </a:r>
            <a:r>
              <a:rPr lang="en-US" dirty="0"/>
              <a:t> = </a:t>
            </a:r>
            <a:r>
              <a:rPr lang="en-US" dirty="0" err="1"/>
              <a:t>RotM.T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dirty="0" err="1"/>
              <a:t>RotM</a:t>
            </a:r>
            <a:r>
              <a:rPr lang="en-US" dirty="0"/>
              <a:t> = Mat3(</a:t>
            </a:r>
            <a:r>
              <a:rPr lang="en-US" dirty="0" err="1"/>
              <a:t>RotM</a:t>
            </a:r>
            <a:r>
              <a:rPr lang="en-US" dirty="0"/>
              <a:t>[0,0],</a:t>
            </a:r>
            <a:r>
              <a:rPr lang="en-US" dirty="0" err="1"/>
              <a:t>RotM</a:t>
            </a:r>
            <a:r>
              <a:rPr lang="en-US" dirty="0"/>
              <a:t>[0,1],</a:t>
            </a:r>
            <a:r>
              <a:rPr lang="en-US" dirty="0" err="1"/>
              <a:t>RotM</a:t>
            </a:r>
            <a:r>
              <a:rPr lang="en-US" dirty="0"/>
              <a:t>[0,2],</a:t>
            </a:r>
          </a:p>
          <a:p>
            <a:pPr marL="0" indent="0">
              <a:buNone/>
            </a:pPr>
            <a:r>
              <a:rPr lang="en-US" dirty="0" smtClean="0"/>
              <a:t>                        </a:t>
            </a:r>
            <a:r>
              <a:rPr lang="en-US" dirty="0" err="1"/>
              <a:t>RotM</a:t>
            </a:r>
            <a:r>
              <a:rPr lang="en-US" dirty="0"/>
              <a:t>[1,0],</a:t>
            </a:r>
            <a:r>
              <a:rPr lang="en-US" dirty="0" err="1"/>
              <a:t>RotM</a:t>
            </a:r>
            <a:r>
              <a:rPr lang="en-US" dirty="0"/>
              <a:t>[1,1],</a:t>
            </a:r>
            <a:r>
              <a:rPr lang="en-US" dirty="0" err="1"/>
              <a:t>RotM</a:t>
            </a:r>
            <a:r>
              <a:rPr lang="en-US" dirty="0"/>
              <a:t>[1,2],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                     </a:t>
            </a:r>
            <a:r>
              <a:rPr lang="en-US" dirty="0"/>
              <a:t>-</a:t>
            </a:r>
            <a:r>
              <a:rPr lang="en-US" dirty="0" err="1"/>
              <a:t>RotM</a:t>
            </a:r>
            <a:r>
              <a:rPr lang="en-US" dirty="0"/>
              <a:t>[2,0],-</a:t>
            </a:r>
            <a:r>
              <a:rPr lang="en-US" dirty="0" err="1"/>
              <a:t>RotM</a:t>
            </a:r>
            <a:r>
              <a:rPr lang="en-US" dirty="0"/>
              <a:t>[2,1],-</a:t>
            </a:r>
            <a:r>
              <a:rPr lang="en-US" dirty="0" err="1"/>
              <a:t>RotM</a:t>
            </a:r>
            <a:r>
              <a:rPr lang="en-US" dirty="0"/>
              <a:t>[2,2])</a:t>
            </a:r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dirty="0" err="1"/>
              <a:t>self.modelroot.setMat</a:t>
            </a:r>
            <a:r>
              <a:rPr lang="en-US" dirty="0"/>
              <a:t>(Mat4(</a:t>
            </a:r>
            <a:r>
              <a:rPr lang="en-US" dirty="0" err="1"/>
              <a:t>RotM</a:t>
            </a:r>
            <a:r>
              <a:rPr lang="en-US" dirty="0"/>
              <a:t>, Vec3(T[0],T[1],T[2])))</a:t>
            </a:r>
            <a:endParaRPr lang="ru-RU" dirty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888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Монохромный медведь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65</a:t>
            </a:fld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2917"/>
            <a:ext cx="6480720" cy="511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844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Спасибо за </a:t>
            </a:r>
            <a:r>
              <a:rPr lang="ru-RU" dirty="0" smtClean="0"/>
              <a:t>внимание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360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1200" dirty="0" smtClean="0"/>
          </a:p>
          <a:p>
            <a:pPr marL="0" indent="0">
              <a:buNone/>
            </a:pPr>
            <a:r>
              <a:rPr lang="ru-RU" sz="3000" dirty="0"/>
              <a:t>Александр Катаев</a:t>
            </a:r>
          </a:p>
          <a:p>
            <a:r>
              <a:rPr lang="en-US" sz="3000" dirty="0">
                <a:hlinkClick r:id="rId2"/>
              </a:rPr>
              <a:t>alexander.kataev@singularis-lab.com</a:t>
            </a:r>
            <a:r>
              <a:rPr lang="en-US" sz="3000" dirty="0"/>
              <a:t> </a:t>
            </a:r>
            <a:r>
              <a:rPr lang="ru-RU" sz="3000" dirty="0"/>
              <a:t> </a:t>
            </a:r>
            <a:r>
              <a:rPr lang="en-US" sz="3000" dirty="0"/>
              <a:t> </a:t>
            </a:r>
            <a:r>
              <a:rPr lang="ru-RU" sz="3000" dirty="0"/>
              <a:t> </a:t>
            </a:r>
            <a:endParaRPr lang="ru-RU" sz="3000" dirty="0" smtClean="0"/>
          </a:p>
          <a:p>
            <a:pPr marL="0" indent="0">
              <a:buNone/>
            </a:pPr>
            <a:r>
              <a:rPr lang="ru-RU" sz="3000" dirty="0" smtClean="0"/>
              <a:t>Алексей Алексеев</a:t>
            </a:r>
          </a:p>
          <a:p>
            <a:r>
              <a:rPr lang="en-US" sz="3000" dirty="0" smtClean="0">
                <a:hlinkClick r:id="rId3"/>
              </a:rPr>
              <a:t>aleksey.alekseev@singularis-lab.com</a:t>
            </a:r>
            <a:endParaRPr lang="ru-RU" sz="3000" dirty="0" smtClean="0"/>
          </a:p>
          <a:p>
            <a:pPr marL="0" indent="0">
              <a:buNone/>
            </a:pPr>
            <a:endParaRPr lang="ru-RU" sz="3000" dirty="0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66</a:t>
            </a:fld>
            <a:endParaRPr lang="ru-RU" dirty="0"/>
          </a:p>
        </p:txBody>
      </p:sp>
      <p:pic>
        <p:nvPicPr>
          <p:cNvPr id="1026" name="Picture 2" descr="C:\Users\Admin\Desktop\Alekse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77" y="3169813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Kataev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77" y="1761621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graphicFrame>
        <p:nvGraphicFramePr>
          <p:cNvPr id="13" name="Table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91415274"/>
              </p:ext>
            </p:extLst>
          </p:nvPr>
        </p:nvGraphicFramePr>
        <p:xfrm>
          <a:off x="251520" y="4509120"/>
          <a:ext cx="835292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"/>
                <a:gridCol w="7848872"/>
              </a:tblGrid>
              <a:tr h="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hlinkClick r:id="rId6"/>
                        </a:rPr>
                        <a:t>https://www.singularis-lab.com/</a:t>
                      </a:r>
                      <a:r>
                        <a:rPr kumimoji="0" 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endPara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hlinkClick r:id="rId7"/>
                        </a:rPr>
                        <a:t>https://www.linkedin.com/company/singularis-lab-llc</a:t>
                      </a:r>
                      <a:r>
                        <a:rPr kumimoji="0" lang="ru-RU" sz="2400" u="none" strike="noStrike" kern="1200" cap="none" spc="0" normalizeH="0" baseline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endParaRPr kumimoji="0" lang="ru-RU" sz="2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hlinkClick r:id="rId8"/>
                        </a:rPr>
                        <a:t>http://habrahabr.ru/company/singularis</a:t>
                      </a:r>
                      <a:endParaRPr kumimoji="0" lang="ru-RU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hlinkClick r:id="rId9"/>
                        </a:rPr>
                        <a:t>http://vk.com/singularis_lab</a:t>
                      </a:r>
                      <a:r>
                        <a:rPr kumimoji="0" lang="en-US" sz="2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endParaRPr lang="ru-RU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4" name="Group 10"/>
          <p:cNvGrpSpPr>
            <a:grpSpLocks noChangeAspect="1"/>
          </p:cNvGrpSpPr>
          <p:nvPr/>
        </p:nvGrpSpPr>
        <p:grpSpPr>
          <a:xfrm>
            <a:off x="323528" y="4576584"/>
            <a:ext cx="316801" cy="1647508"/>
            <a:chOff x="539552" y="3429000"/>
            <a:chExt cx="360001" cy="1872168"/>
          </a:xfrm>
        </p:grpSpPr>
        <p:pic>
          <p:nvPicPr>
            <p:cNvPr id="15" name="Picture 2" descr="C:\Users\yuliya.kireeva\Downloads\1463411377_link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429000"/>
              <a:ext cx="360001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3" y="4437112"/>
              <a:ext cx="360000" cy="360000"/>
            </a:xfrm>
            <a:prstGeom prst="rect">
              <a:avLst/>
            </a:prstGeom>
          </p:spPr>
        </p:pic>
        <p:pic>
          <p:nvPicPr>
            <p:cNvPr id="17" name="Picture 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3933096"/>
              <a:ext cx="360000" cy="360000"/>
            </a:xfrm>
            <a:prstGeom prst="rect">
              <a:avLst/>
            </a:prstGeom>
          </p:spPr>
        </p:pic>
        <p:pic>
          <p:nvPicPr>
            <p:cNvPr id="18" name="Picture 4" descr="logo vk ru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4" y="4941168"/>
              <a:ext cx="359999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74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Дополненная реальность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</a:t>
            </a:fld>
            <a:endParaRPr lang="ru-RU" dirty="0"/>
          </a:p>
        </p:txBody>
      </p:sp>
      <p:pic>
        <p:nvPicPr>
          <p:cNvPr id="7" name="Picture 2" descr="http://i.ytimg.com/vi/KGSa73fPCQA/maxresdefaul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" r="3446"/>
          <a:stretch/>
        </p:blipFill>
        <p:spPr bwMode="auto">
          <a:xfrm>
            <a:off x="214282" y="1625765"/>
            <a:ext cx="4118695" cy="269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893070" y="4994548"/>
            <a:ext cx="4976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http://www.youtube.com/watch?v=KGSa73fPCQA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/>
          <a:stretch/>
        </p:blipFill>
        <p:spPr bwMode="auto">
          <a:xfrm>
            <a:off x="4578424" y="1637811"/>
            <a:ext cx="4351294" cy="268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904108" y="5529863"/>
            <a:ext cx="5348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http://www.youtube.com/watch?v=gH9CbrCw6vQ</a:t>
            </a:r>
          </a:p>
        </p:txBody>
      </p:sp>
    </p:spTree>
    <p:extLst>
      <p:ext uri="{BB962C8B-B14F-4D97-AF65-F5344CB8AC3E}">
        <p14:creationId xmlns:p14="http://schemas.microsoft.com/office/powerpoint/2010/main" val="52529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Дополненная реальность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</a:t>
            </a:fld>
            <a:endParaRPr lang="ru-RU" dirty="0"/>
          </a:p>
        </p:txBody>
      </p:sp>
      <p:pic>
        <p:nvPicPr>
          <p:cNvPr id="11" name="Picture 2" descr="http://1.bp.blogspot.com/-van_i9RN1a8/UQs8sVyst8I/AAAAAAAAAD4/cHySY9cUn5g/s640/ar1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871" y="1412777"/>
            <a:ext cx="3543517" cy="252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1412777"/>
            <a:ext cx="4824097" cy="327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14282" y="5301208"/>
            <a:ext cx="4631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http://www.youtube.com/watch?v=iEzIgc1GJjU</a:t>
            </a:r>
            <a:endParaRPr lang="ru-RU" dirty="0"/>
          </a:p>
        </p:txBody>
      </p:sp>
      <p:pic>
        <p:nvPicPr>
          <p:cNvPr id="14" name="Объект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871" y="4094793"/>
            <a:ext cx="3543517" cy="221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Дополненная реальность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28–29 октября 2016, 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9</a:t>
            </a:fld>
            <a:endParaRPr lang="ru-RU" dirty="0"/>
          </a:p>
        </p:txBody>
      </p:sp>
      <p:pic>
        <p:nvPicPr>
          <p:cNvPr id="7" name="Picture 2" descr="http://trendymen.ru/images/article1/119961/attachments/10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4" y="1484784"/>
            <a:ext cx="7363791" cy="454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SL v1</Template>
  <TotalTime>21459</TotalTime>
  <Words>2443</Words>
  <Application>Microsoft Office PowerPoint</Application>
  <PresentationFormat>Экран (4:3)</PresentationFormat>
  <Paragraphs>452</Paragraphs>
  <Slides>66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67" baseType="lpstr">
      <vt:lpstr>Template SL</vt:lpstr>
      <vt:lpstr>Распознавание маркеров дополненной реальности в реальных условиях</vt:lpstr>
      <vt:lpstr>Что такое компьютерное зрение</vt:lpstr>
      <vt:lpstr>Изображения</vt:lpstr>
      <vt:lpstr>Источники изображений</vt:lpstr>
      <vt:lpstr>Изображение глубины</vt:lpstr>
      <vt:lpstr>Изображение глубины</vt:lpstr>
      <vt:lpstr>Дополненная реальность</vt:lpstr>
      <vt:lpstr>Дополненная реальность</vt:lpstr>
      <vt:lpstr>Дополненная реальность</vt:lpstr>
      <vt:lpstr>Пинхол модель камеры</vt:lpstr>
      <vt:lpstr>Пинхол модель камеры</vt:lpstr>
      <vt:lpstr>Пинхол модель камеры</vt:lpstr>
      <vt:lpstr>3d  2d</vt:lpstr>
      <vt:lpstr>Дисторсия</vt:lpstr>
      <vt:lpstr>Open Source Computer Vision Library</vt:lpstr>
      <vt:lpstr>Модель Дисторсии OpenCV</vt:lpstr>
      <vt:lpstr>Параметры камеры</vt:lpstr>
      <vt:lpstr>Специальные маркеры</vt:lpstr>
      <vt:lpstr>Специальные маркеры</vt:lpstr>
      <vt:lpstr>Дополненная реальность с OpenCV</vt:lpstr>
      <vt:lpstr>Исходники</vt:lpstr>
      <vt:lpstr>Первая программа</vt:lpstr>
      <vt:lpstr>План</vt:lpstr>
      <vt:lpstr>Калибровочные шаблоны</vt:lpstr>
      <vt:lpstr>Качество калибровки</vt:lpstr>
      <vt:lpstr>Создание выборки для калибровки. Получение кадров с камеры</vt:lpstr>
      <vt:lpstr>Создание выборки для калибровки. Поиск шахматки</vt:lpstr>
      <vt:lpstr>Создание выборки для калибровки. Вывод найденной шахматки</vt:lpstr>
      <vt:lpstr>Создание выборки для калибровки. Сохранение снимков</vt:lpstr>
      <vt:lpstr>Создание выборки для калибровки. Пример выборки</vt:lpstr>
      <vt:lpstr>Процесс калибровки</vt:lpstr>
      <vt:lpstr>Калибровка камеры</vt:lpstr>
      <vt:lpstr>Калибровка камеры. Чтение снимков</vt:lpstr>
      <vt:lpstr>Калибровка камеры. Чтение снимков</vt:lpstr>
      <vt:lpstr>Калибровка камеры. Поиск шахматки</vt:lpstr>
      <vt:lpstr>Калибровка камеры. Поиск шахматки</vt:lpstr>
      <vt:lpstr>Калибровка камеры</vt:lpstr>
      <vt:lpstr>Сохранение параметров</vt:lpstr>
      <vt:lpstr>Детектирование модели и вывод объектов</vt:lpstr>
      <vt:lpstr>Вывод в 3D осей координат</vt:lpstr>
      <vt:lpstr>Загрузка внутренних параметров</vt:lpstr>
      <vt:lpstr>Построение набора 3D точек (модели)</vt:lpstr>
      <vt:lpstr>Вывод в 3D осей координат</vt:lpstr>
      <vt:lpstr>Поиск модели</vt:lpstr>
      <vt:lpstr>PnP</vt:lpstr>
      <vt:lpstr>Вывод в 3D осей координат</vt:lpstr>
      <vt:lpstr>Вывод в 3D осей координат</vt:lpstr>
      <vt:lpstr>Вывод в 3D Куба</vt:lpstr>
      <vt:lpstr>Вывод в 3D Куба</vt:lpstr>
      <vt:lpstr>Вывод 3D STL модели</vt:lpstr>
      <vt:lpstr>Вывод 3D STL модели</vt:lpstr>
      <vt:lpstr>Вывод 3D STL модели</vt:lpstr>
      <vt:lpstr>Вывод 3D STL модели</vt:lpstr>
      <vt:lpstr>Детектирование более сложных моделей</vt:lpstr>
      <vt:lpstr>Сопоставление ключевых точек</vt:lpstr>
      <vt:lpstr>Методы сопоставления</vt:lpstr>
      <vt:lpstr>Поиск точек и вычисление дескрипторов</vt:lpstr>
      <vt:lpstr>Сопоставление точек (BF)</vt:lpstr>
      <vt:lpstr>FLANN + постобработка</vt:lpstr>
      <vt:lpstr>Постобработка (фильтрация соответствий)</vt:lpstr>
      <vt:lpstr>Сопоставление точек</vt:lpstr>
      <vt:lpstr>PnP Ransac</vt:lpstr>
      <vt:lpstr>Результат</vt:lpstr>
      <vt:lpstr>Вывод 3д модели</vt:lpstr>
      <vt:lpstr>Монохромный медведь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iKot</cp:lastModifiedBy>
  <cp:revision>153</cp:revision>
  <dcterms:created xsi:type="dcterms:W3CDTF">2015-09-12T11:25:34Z</dcterms:created>
  <dcterms:modified xsi:type="dcterms:W3CDTF">2016-10-29T05:20:34Z</dcterms:modified>
</cp:coreProperties>
</file>